
<file path=[Content_Types].xml><?xml version="1.0" encoding="utf-8"?>
<Types xmlns="http://schemas.openxmlformats.org/package/2006/content-types">
  <Default Extension="png" ContentType="image/png"/>
  <Default Extension="png&amp;ehk=kCipay2zGqR0Uv41LMhhzg&amp;r=0&amp;pid=OfficeInsert" ContentType="image/png"/>
  <Default Extension="jpg&amp;ehk=Retynxdk2jdjVrmtng9tDQ&amp;r=0&amp;pid=OfficeInsert" ContentType="image/jpeg"/>
  <Default Extension="jpg&amp;ehk=3L0Cj12dnrHhQe78o73XBA&amp;r=0&amp;pid=OfficeInsert" ContentType="image/jpeg"/>
  <Default Extension="jpeg" ContentType="image/jpeg"/>
  <Default Extension="rels" ContentType="application/vnd.openxmlformats-package.relationships+xml"/>
  <Default Extension="xml" ContentType="application/xml"/>
  <Default Extension="wdp" ContentType="image/vnd.ms-photo"/>
  <Default Extension="jpg&amp;ehk=XdHeWVF1P" ContentType="image/jpe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57" r:id="rId5"/>
    <p:sldId id="271" r:id="rId6"/>
    <p:sldId id="270" r:id="rId7"/>
    <p:sldId id="269" r:id="rId8"/>
    <p:sldId id="260" r:id="rId9"/>
    <p:sldId id="262" r:id="rId10"/>
    <p:sldId id="263" r:id="rId11"/>
    <p:sldId id="261" r:id="rId12"/>
    <p:sldId id="276" r:id="rId13"/>
    <p:sldId id="277" r:id="rId14"/>
    <p:sldId id="278" r:id="rId15"/>
    <p:sldId id="279" r:id="rId16"/>
    <p:sldId id="264" r:id="rId17"/>
    <p:sldId id="265" r:id="rId18"/>
    <p:sldId id="266" r:id="rId19"/>
    <p:sldId id="267" r:id="rId20"/>
    <p:sldId id="272" r:id="rId21"/>
    <p:sldId id="273" r:id="rId22"/>
    <p:sldId id="274" r:id="rId23"/>
    <p:sldId id="275" r:id="rId24"/>
    <p:sldId id="280" r:id="rId25"/>
    <p:sldId id="282" r:id="rId26"/>
    <p:sldId id="283" r:id="rId27"/>
    <p:sldId id="284" r:id="rId28"/>
    <p:sldId id="28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7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81F14-4C9E-4D20-A79B-B9B53906A1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EDDF660-5B53-4CAE-A021-BA1DA628D9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BF8D1E-D768-4088-853E-476D0B43B1AB}"/>
              </a:ext>
            </a:extLst>
          </p:cNvPr>
          <p:cNvSpPr>
            <a:spLocks noGrp="1"/>
          </p:cNvSpPr>
          <p:nvPr>
            <p:ph type="dt" sz="half" idx="10"/>
          </p:nvPr>
        </p:nvSpPr>
        <p:spPr/>
        <p:txBody>
          <a:bodyPr/>
          <a:lstStyle/>
          <a:p>
            <a:fld id="{EA0E464E-FACE-435F-976C-417371D63203}" type="datetimeFigureOut">
              <a:rPr lang="en-US" smtClean="0"/>
              <a:t>9/25/2017</a:t>
            </a:fld>
            <a:endParaRPr lang="en-US"/>
          </a:p>
        </p:txBody>
      </p:sp>
      <p:sp>
        <p:nvSpPr>
          <p:cNvPr id="5" name="Footer Placeholder 4">
            <a:extLst>
              <a:ext uri="{FF2B5EF4-FFF2-40B4-BE49-F238E27FC236}">
                <a16:creationId xmlns:a16="http://schemas.microsoft.com/office/drawing/2014/main" id="{1080DC36-98F0-4B6B-9E02-D3A7F9D2BD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49D849-02BC-431A-8561-B7A1135A173A}"/>
              </a:ext>
            </a:extLst>
          </p:cNvPr>
          <p:cNvSpPr>
            <a:spLocks noGrp="1"/>
          </p:cNvSpPr>
          <p:nvPr>
            <p:ph type="sldNum" sz="quarter" idx="12"/>
          </p:nvPr>
        </p:nvSpPr>
        <p:spPr/>
        <p:txBody>
          <a:bodyPr/>
          <a:lstStyle/>
          <a:p>
            <a:fld id="{85DF00E2-9874-474F-BF21-DF6F860848AF}" type="slidenum">
              <a:rPr lang="en-US" smtClean="0"/>
              <a:t>‹#›</a:t>
            </a:fld>
            <a:endParaRPr lang="en-US"/>
          </a:p>
        </p:txBody>
      </p:sp>
    </p:spTree>
    <p:extLst>
      <p:ext uri="{BB962C8B-B14F-4D97-AF65-F5344CB8AC3E}">
        <p14:creationId xmlns:p14="http://schemas.microsoft.com/office/powerpoint/2010/main" val="4119155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96B5F-50DA-472E-ADAE-2B38B14BEA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12D9CF-558F-4191-B150-D0778392700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8253C6-4CDC-46E3-9022-A4E27058DBA8}"/>
              </a:ext>
            </a:extLst>
          </p:cNvPr>
          <p:cNvSpPr>
            <a:spLocks noGrp="1"/>
          </p:cNvSpPr>
          <p:nvPr>
            <p:ph type="dt" sz="half" idx="10"/>
          </p:nvPr>
        </p:nvSpPr>
        <p:spPr/>
        <p:txBody>
          <a:bodyPr/>
          <a:lstStyle/>
          <a:p>
            <a:fld id="{EA0E464E-FACE-435F-976C-417371D63203}" type="datetimeFigureOut">
              <a:rPr lang="en-US" smtClean="0"/>
              <a:t>9/25/2017</a:t>
            </a:fld>
            <a:endParaRPr lang="en-US"/>
          </a:p>
        </p:txBody>
      </p:sp>
      <p:sp>
        <p:nvSpPr>
          <p:cNvPr id="5" name="Footer Placeholder 4">
            <a:extLst>
              <a:ext uri="{FF2B5EF4-FFF2-40B4-BE49-F238E27FC236}">
                <a16:creationId xmlns:a16="http://schemas.microsoft.com/office/drawing/2014/main" id="{49350177-3474-467C-9843-73BD2018A4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867D04-6FF2-4288-8656-5F3A37D2C3C8}"/>
              </a:ext>
            </a:extLst>
          </p:cNvPr>
          <p:cNvSpPr>
            <a:spLocks noGrp="1"/>
          </p:cNvSpPr>
          <p:nvPr>
            <p:ph type="sldNum" sz="quarter" idx="12"/>
          </p:nvPr>
        </p:nvSpPr>
        <p:spPr/>
        <p:txBody>
          <a:bodyPr/>
          <a:lstStyle/>
          <a:p>
            <a:fld id="{85DF00E2-9874-474F-BF21-DF6F860848AF}" type="slidenum">
              <a:rPr lang="en-US" smtClean="0"/>
              <a:t>‹#›</a:t>
            </a:fld>
            <a:endParaRPr lang="en-US"/>
          </a:p>
        </p:txBody>
      </p:sp>
    </p:spTree>
    <p:extLst>
      <p:ext uri="{BB962C8B-B14F-4D97-AF65-F5344CB8AC3E}">
        <p14:creationId xmlns:p14="http://schemas.microsoft.com/office/powerpoint/2010/main" val="3920168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00A9D4-D35E-4935-8C38-EF986237E6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24FB62-3CF5-4A80-9722-73AB242385E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FBF583-F5AF-4ACC-928C-BE4AC51EDFF7}"/>
              </a:ext>
            </a:extLst>
          </p:cNvPr>
          <p:cNvSpPr>
            <a:spLocks noGrp="1"/>
          </p:cNvSpPr>
          <p:nvPr>
            <p:ph type="dt" sz="half" idx="10"/>
          </p:nvPr>
        </p:nvSpPr>
        <p:spPr/>
        <p:txBody>
          <a:bodyPr/>
          <a:lstStyle/>
          <a:p>
            <a:fld id="{EA0E464E-FACE-435F-976C-417371D63203}" type="datetimeFigureOut">
              <a:rPr lang="en-US" smtClean="0"/>
              <a:t>9/25/2017</a:t>
            </a:fld>
            <a:endParaRPr lang="en-US"/>
          </a:p>
        </p:txBody>
      </p:sp>
      <p:sp>
        <p:nvSpPr>
          <p:cNvPr id="5" name="Footer Placeholder 4">
            <a:extLst>
              <a:ext uri="{FF2B5EF4-FFF2-40B4-BE49-F238E27FC236}">
                <a16:creationId xmlns:a16="http://schemas.microsoft.com/office/drawing/2014/main" id="{1FB04BCB-4AAF-4815-9E60-2527E55A4C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C59306-8517-42AB-B923-43CC3523785C}"/>
              </a:ext>
            </a:extLst>
          </p:cNvPr>
          <p:cNvSpPr>
            <a:spLocks noGrp="1"/>
          </p:cNvSpPr>
          <p:nvPr>
            <p:ph type="sldNum" sz="quarter" idx="12"/>
          </p:nvPr>
        </p:nvSpPr>
        <p:spPr/>
        <p:txBody>
          <a:bodyPr/>
          <a:lstStyle/>
          <a:p>
            <a:fld id="{85DF00E2-9874-474F-BF21-DF6F860848AF}" type="slidenum">
              <a:rPr lang="en-US" smtClean="0"/>
              <a:t>‹#›</a:t>
            </a:fld>
            <a:endParaRPr lang="en-US"/>
          </a:p>
        </p:txBody>
      </p:sp>
    </p:spTree>
    <p:extLst>
      <p:ext uri="{BB962C8B-B14F-4D97-AF65-F5344CB8AC3E}">
        <p14:creationId xmlns:p14="http://schemas.microsoft.com/office/powerpoint/2010/main" val="1208327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85228-A8B3-45A2-87B7-12CE08BC81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8EFE21-60B1-4A5A-B7C4-ACE472B4967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2C2F26-8616-4848-A137-0161F3C4188A}"/>
              </a:ext>
            </a:extLst>
          </p:cNvPr>
          <p:cNvSpPr>
            <a:spLocks noGrp="1"/>
          </p:cNvSpPr>
          <p:nvPr>
            <p:ph type="dt" sz="half" idx="10"/>
          </p:nvPr>
        </p:nvSpPr>
        <p:spPr/>
        <p:txBody>
          <a:bodyPr/>
          <a:lstStyle/>
          <a:p>
            <a:fld id="{EA0E464E-FACE-435F-976C-417371D63203}" type="datetimeFigureOut">
              <a:rPr lang="en-US" smtClean="0"/>
              <a:t>9/25/2017</a:t>
            </a:fld>
            <a:endParaRPr lang="en-US"/>
          </a:p>
        </p:txBody>
      </p:sp>
      <p:sp>
        <p:nvSpPr>
          <p:cNvPr id="5" name="Footer Placeholder 4">
            <a:extLst>
              <a:ext uri="{FF2B5EF4-FFF2-40B4-BE49-F238E27FC236}">
                <a16:creationId xmlns:a16="http://schemas.microsoft.com/office/drawing/2014/main" id="{E0047A8B-DB09-418D-98F0-1BE0BCFDB4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A12DF9-7644-46F7-9747-3A4D3BB2DD40}"/>
              </a:ext>
            </a:extLst>
          </p:cNvPr>
          <p:cNvSpPr>
            <a:spLocks noGrp="1"/>
          </p:cNvSpPr>
          <p:nvPr>
            <p:ph type="sldNum" sz="quarter" idx="12"/>
          </p:nvPr>
        </p:nvSpPr>
        <p:spPr/>
        <p:txBody>
          <a:bodyPr/>
          <a:lstStyle/>
          <a:p>
            <a:fld id="{85DF00E2-9874-474F-BF21-DF6F860848AF}" type="slidenum">
              <a:rPr lang="en-US" smtClean="0"/>
              <a:t>‹#›</a:t>
            </a:fld>
            <a:endParaRPr lang="en-US"/>
          </a:p>
        </p:txBody>
      </p:sp>
    </p:spTree>
    <p:extLst>
      <p:ext uri="{BB962C8B-B14F-4D97-AF65-F5344CB8AC3E}">
        <p14:creationId xmlns:p14="http://schemas.microsoft.com/office/powerpoint/2010/main" val="3162926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BD7A9-1FF6-4127-9647-D1E584E36C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E808A3F-067A-4526-98D1-EFA005AADC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0B05357-3983-4AB8-AA93-0DAAB500E4BB}"/>
              </a:ext>
            </a:extLst>
          </p:cNvPr>
          <p:cNvSpPr>
            <a:spLocks noGrp="1"/>
          </p:cNvSpPr>
          <p:nvPr>
            <p:ph type="dt" sz="half" idx="10"/>
          </p:nvPr>
        </p:nvSpPr>
        <p:spPr/>
        <p:txBody>
          <a:bodyPr/>
          <a:lstStyle/>
          <a:p>
            <a:fld id="{EA0E464E-FACE-435F-976C-417371D63203}" type="datetimeFigureOut">
              <a:rPr lang="en-US" smtClean="0"/>
              <a:t>9/25/2017</a:t>
            </a:fld>
            <a:endParaRPr lang="en-US"/>
          </a:p>
        </p:txBody>
      </p:sp>
      <p:sp>
        <p:nvSpPr>
          <p:cNvPr id="5" name="Footer Placeholder 4">
            <a:extLst>
              <a:ext uri="{FF2B5EF4-FFF2-40B4-BE49-F238E27FC236}">
                <a16:creationId xmlns:a16="http://schemas.microsoft.com/office/drawing/2014/main" id="{D2CD513D-8DEE-41A0-8067-4FDA716C9D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876539-2182-4293-8254-7C521A659A71}"/>
              </a:ext>
            </a:extLst>
          </p:cNvPr>
          <p:cNvSpPr>
            <a:spLocks noGrp="1"/>
          </p:cNvSpPr>
          <p:nvPr>
            <p:ph type="sldNum" sz="quarter" idx="12"/>
          </p:nvPr>
        </p:nvSpPr>
        <p:spPr/>
        <p:txBody>
          <a:bodyPr/>
          <a:lstStyle/>
          <a:p>
            <a:fld id="{85DF00E2-9874-474F-BF21-DF6F860848AF}" type="slidenum">
              <a:rPr lang="en-US" smtClean="0"/>
              <a:t>‹#›</a:t>
            </a:fld>
            <a:endParaRPr lang="en-US"/>
          </a:p>
        </p:txBody>
      </p:sp>
    </p:spTree>
    <p:extLst>
      <p:ext uri="{BB962C8B-B14F-4D97-AF65-F5344CB8AC3E}">
        <p14:creationId xmlns:p14="http://schemas.microsoft.com/office/powerpoint/2010/main" val="2683222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401F2-B7CD-433C-817B-E78B6CDC54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65B4B5-BDDB-4354-ACC4-1B8E226D587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4C4B10-B6DD-465F-B910-B41B6C21BD8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DFDD40-5272-46A2-A425-4AB061E500A8}"/>
              </a:ext>
            </a:extLst>
          </p:cNvPr>
          <p:cNvSpPr>
            <a:spLocks noGrp="1"/>
          </p:cNvSpPr>
          <p:nvPr>
            <p:ph type="dt" sz="half" idx="10"/>
          </p:nvPr>
        </p:nvSpPr>
        <p:spPr/>
        <p:txBody>
          <a:bodyPr/>
          <a:lstStyle/>
          <a:p>
            <a:fld id="{EA0E464E-FACE-435F-976C-417371D63203}" type="datetimeFigureOut">
              <a:rPr lang="en-US" smtClean="0"/>
              <a:t>9/25/2017</a:t>
            </a:fld>
            <a:endParaRPr lang="en-US"/>
          </a:p>
        </p:txBody>
      </p:sp>
      <p:sp>
        <p:nvSpPr>
          <p:cNvPr id="6" name="Footer Placeholder 5">
            <a:extLst>
              <a:ext uri="{FF2B5EF4-FFF2-40B4-BE49-F238E27FC236}">
                <a16:creationId xmlns:a16="http://schemas.microsoft.com/office/drawing/2014/main" id="{2F6A6E4A-DE8E-4E88-A849-9EC83757B5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82FF91-D7C9-424A-9AE2-3247825D6428}"/>
              </a:ext>
            </a:extLst>
          </p:cNvPr>
          <p:cNvSpPr>
            <a:spLocks noGrp="1"/>
          </p:cNvSpPr>
          <p:nvPr>
            <p:ph type="sldNum" sz="quarter" idx="12"/>
          </p:nvPr>
        </p:nvSpPr>
        <p:spPr/>
        <p:txBody>
          <a:bodyPr/>
          <a:lstStyle/>
          <a:p>
            <a:fld id="{85DF00E2-9874-474F-BF21-DF6F860848AF}" type="slidenum">
              <a:rPr lang="en-US" smtClean="0"/>
              <a:t>‹#›</a:t>
            </a:fld>
            <a:endParaRPr lang="en-US"/>
          </a:p>
        </p:txBody>
      </p:sp>
    </p:spTree>
    <p:extLst>
      <p:ext uri="{BB962C8B-B14F-4D97-AF65-F5344CB8AC3E}">
        <p14:creationId xmlns:p14="http://schemas.microsoft.com/office/powerpoint/2010/main" val="1218760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17735-C1BA-4020-B2E2-3CD5C950C3E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7940AA3-962B-449F-BD3C-2E90CA22C0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BEE41A8-45ED-4F97-A1F2-BDDE4AE0D0B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3B279B-933E-4792-A736-CF5B47744D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87BED8C-607A-4E20-9947-98DECC4013C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9535CB7-B851-4CF2-9EB2-4D9B33B2E3AC}"/>
              </a:ext>
            </a:extLst>
          </p:cNvPr>
          <p:cNvSpPr>
            <a:spLocks noGrp="1"/>
          </p:cNvSpPr>
          <p:nvPr>
            <p:ph type="dt" sz="half" idx="10"/>
          </p:nvPr>
        </p:nvSpPr>
        <p:spPr/>
        <p:txBody>
          <a:bodyPr/>
          <a:lstStyle/>
          <a:p>
            <a:fld id="{EA0E464E-FACE-435F-976C-417371D63203}" type="datetimeFigureOut">
              <a:rPr lang="en-US" smtClean="0"/>
              <a:t>9/25/2017</a:t>
            </a:fld>
            <a:endParaRPr lang="en-US"/>
          </a:p>
        </p:txBody>
      </p:sp>
      <p:sp>
        <p:nvSpPr>
          <p:cNvPr id="8" name="Footer Placeholder 7">
            <a:extLst>
              <a:ext uri="{FF2B5EF4-FFF2-40B4-BE49-F238E27FC236}">
                <a16:creationId xmlns:a16="http://schemas.microsoft.com/office/drawing/2014/main" id="{97BB7A09-EE23-4E43-814F-34EA872BE7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A2072B3-2E99-49DE-A966-DAB3DE92F9FB}"/>
              </a:ext>
            </a:extLst>
          </p:cNvPr>
          <p:cNvSpPr>
            <a:spLocks noGrp="1"/>
          </p:cNvSpPr>
          <p:nvPr>
            <p:ph type="sldNum" sz="quarter" idx="12"/>
          </p:nvPr>
        </p:nvSpPr>
        <p:spPr/>
        <p:txBody>
          <a:bodyPr/>
          <a:lstStyle/>
          <a:p>
            <a:fld id="{85DF00E2-9874-474F-BF21-DF6F860848AF}" type="slidenum">
              <a:rPr lang="en-US" smtClean="0"/>
              <a:t>‹#›</a:t>
            </a:fld>
            <a:endParaRPr lang="en-US"/>
          </a:p>
        </p:txBody>
      </p:sp>
    </p:spTree>
    <p:extLst>
      <p:ext uri="{BB962C8B-B14F-4D97-AF65-F5344CB8AC3E}">
        <p14:creationId xmlns:p14="http://schemas.microsoft.com/office/powerpoint/2010/main" val="1791406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7E6BC-88A3-4EEF-B7E1-959E7FBA8A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6FDA67-E3DD-4D4C-81B8-7AC4812EBA5C}"/>
              </a:ext>
            </a:extLst>
          </p:cNvPr>
          <p:cNvSpPr>
            <a:spLocks noGrp="1"/>
          </p:cNvSpPr>
          <p:nvPr>
            <p:ph type="dt" sz="half" idx="10"/>
          </p:nvPr>
        </p:nvSpPr>
        <p:spPr/>
        <p:txBody>
          <a:bodyPr/>
          <a:lstStyle/>
          <a:p>
            <a:fld id="{EA0E464E-FACE-435F-976C-417371D63203}" type="datetimeFigureOut">
              <a:rPr lang="en-US" smtClean="0"/>
              <a:t>9/25/2017</a:t>
            </a:fld>
            <a:endParaRPr lang="en-US"/>
          </a:p>
        </p:txBody>
      </p:sp>
      <p:sp>
        <p:nvSpPr>
          <p:cNvPr id="4" name="Footer Placeholder 3">
            <a:extLst>
              <a:ext uri="{FF2B5EF4-FFF2-40B4-BE49-F238E27FC236}">
                <a16:creationId xmlns:a16="http://schemas.microsoft.com/office/drawing/2014/main" id="{75405DF5-596C-4065-BEC1-C4E53CEC525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9C6242-3C27-4607-8ECF-FCC62702D0B7}"/>
              </a:ext>
            </a:extLst>
          </p:cNvPr>
          <p:cNvSpPr>
            <a:spLocks noGrp="1"/>
          </p:cNvSpPr>
          <p:nvPr>
            <p:ph type="sldNum" sz="quarter" idx="12"/>
          </p:nvPr>
        </p:nvSpPr>
        <p:spPr/>
        <p:txBody>
          <a:bodyPr/>
          <a:lstStyle/>
          <a:p>
            <a:fld id="{85DF00E2-9874-474F-BF21-DF6F860848AF}" type="slidenum">
              <a:rPr lang="en-US" smtClean="0"/>
              <a:t>‹#›</a:t>
            </a:fld>
            <a:endParaRPr lang="en-US"/>
          </a:p>
        </p:txBody>
      </p:sp>
    </p:spTree>
    <p:extLst>
      <p:ext uri="{BB962C8B-B14F-4D97-AF65-F5344CB8AC3E}">
        <p14:creationId xmlns:p14="http://schemas.microsoft.com/office/powerpoint/2010/main" val="3955080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1624E1-4871-4D2C-A715-3216B5EC5A44}"/>
              </a:ext>
            </a:extLst>
          </p:cNvPr>
          <p:cNvSpPr>
            <a:spLocks noGrp="1"/>
          </p:cNvSpPr>
          <p:nvPr>
            <p:ph type="dt" sz="half" idx="10"/>
          </p:nvPr>
        </p:nvSpPr>
        <p:spPr/>
        <p:txBody>
          <a:bodyPr/>
          <a:lstStyle/>
          <a:p>
            <a:fld id="{EA0E464E-FACE-435F-976C-417371D63203}" type="datetimeFigureOut">
              <a:rPr lang="en-US" smtClean="0"/>
              <a:t>9/25/2017</a:t>
            </a:fld>
            <a:endParaRPr lang="en-US"/>
          </a:p>
        </p:txBody>
      </p:sp>
      <p:sp>
        <p:nvSpPr>
          <p:cNvPr id="3" name="Footer Placeholder 2">
            <a:extLst>
              <a:ext uri="{FF2B5EF4-FFF2-40B4-BE49-F238E27FC236}">
                <a16:creationId xmlns:a16="http://schemas.microsoft.com/office/drawing/2014/main" id="{6CB37B60-07ED-4213-8CB8-632FFDF4FF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273609-00B5-4DE6-861E-E2318082A602}"/>
              </a:ext>
            </a:extLst>
          </p:cNvPr>
          <p:cNvSpPr>
            <a:spLocks noGrp="1"/>
          </p:cNvSpPr>
          <p:nvPr>
            <p:ph type="sldNum" sz="quarter" idx="12"/>
          </p:nvPr>
        </p:nvSpPr>
        <p:spPr/>
        <p:txBody>
          <a:bodyPr/>
          <a:lstStyle/>
          <a:p>
            <a:fld id="{85DF00E2-9874-474F-BF21-DF6F860848AF}" type="slidenum">
              <a:rPr lang="en-US" smtClean="0"/>
              <a:t>‹#›</a:t>
            </a:fld>
            <a:endParaRPr lang="en-US"/>
          </a:p>
        </p:txBody>
      </p:sp>
    </p:spTree>
    <p:extLst>
      <p:ext uri="{BB962C8B-B14F-4D97-AF65-F5344CB8AC3E}">
        <p14:creationId xmlns:p14="http://schemas.microsoft.com/office/powerpoint/2010/main" val="3675073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A80EE-DF61-4331-B615-1A9BA07E33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153EFA-2431-4241-9375-B951120533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056F69-CB3A-4C0F-B429-2654BBB540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A817657-8540-4073-99E1-69875AAC0134}"/>
              </a:ext>
            </a:extLst>
          </p:cNvPr>
          <p:cNvSpPr>
            <a:spLocks noGrp="1"/>
          </p:cNvSpPr>
          <p:nvPr>
            <p:ph type="dt" sz="half" idx="10"/>
          </p:nvPr>
        </p:nvSpPr>
        <p:spPr/>
        <p:txBody>
          <a:bodyPr/>
          <a:lstStyle/>
          <a:p>
            <a:fld id="{EA0E464E-FACE-435F-976C-417371D63203}" type="datetimeFigureOut">
              <a:rPr lang="en-US" smtClean="0"/>
              <a:t>9/25/2017</a:t>
            </a:fld>
            <a:endParaRPr lang="en-US"/>
          </a:p>
        </p:txBody>
      </p:sp>
      <p:sp>
        <p:nvSpPr>
          <p:cNvPr id="6" name="Footer Placeholder 5">
            <a:extLst>
              <a:ext uri="{FF2B5EF4-FFF2-40B4-BE49-F238E27FC236}">
                <a16:creationId xmlns:a16="http://schemas.microsoft.com/office/drawing/2014/main" id="{2AB2C96D-3A84-43D1-9CAD-498A1DF4B9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807E78-D66E-466F-9818-BB68099C60B1}"/>
              </a:ext>
            </a:extLst>
          </p:cNvPr>
          <p:cNvSpPr>
            <a:spLocks noGrp="1"/>
          </p:cNvSpPr>
          <p:nvPr>
            <p:ph type="sldNum" sz="quarter" idx="12"/>
          </p:nvPr>
        </p:nvSpPr>
        <p:spPr/>
        <p:txBody>
          <a:bodyPr/>
          <a:lstStyle/>
          <a:p>
            <a:fld id="{85DF00E2-9874-474F-BF21-DF6F860848AF}" type="slidenum">
              <a:rPr lang="en-US" smtClean="0"/>
              <a:t>‹#›</a:t>
            </a:fld>
            <a:endParaRPr lang="en-US"/>
          </a:p>
        </p:txBody>
      </p:sp>
    </p:spTree>
    <p:extLst>
      <p:ext uri="{BB962C8B-B14F-4D97-AF65-F5344CB8AC3E}">
        <p14:creationId xmlns:p14="http://schemas.microsoft.com/office/powerpoint/2010/main" val="2674024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01587-5450-44B4-AC88-E31061004F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6DEAF3-1A0D-4A69-88AA-D7212E79BA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C903BD-477F-4144-AA61-D356EE3F87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3F89396-2FE1-4263-BFEE-CEB0B3D49F90}"/>
              </a:ext>
            </a:extLst>
          </p:cNvPr>
          <p:cNvSpPr>
            <a:spLocks noGrp="1"/>
          </p:cNvSpPr>
          <p:nvPr>
            <p:ph type="dt" sz="half" idx="10"/>
          </p:nvPr>
        </p:nvSpPr>
        <p:spPr/>
        <p:txBody>
          <a:bodyPr/>
          <a:lstStyle/>
          <a:p>
            <a:fld id="{EA0E464E-FACE-435F-976C-417371D63203}" type="datetimeFigureOut">
              <a:rPr lang="en-US" smtClean="0"/>
              <a:t>9/25/2017</a:t>
            </a:fld>
            <a:endParaRPr lang="en-US"/>
          </a:p>
        </p:txBody>
      </p:sp>
      <p:sp>
        <p:nvSpPr>
          <p:cNvPr id="6" name="Footer Placeholder 5">
            <a:extLst>
              <a:ext uri="{FF2B5EF4-FFF2-40B4-BE49-F238E27FC236}">
                <a16:creationId xmlns:a16="http://schemas.microsoft.com/office/drawing/2014/main" id="{097F1EF8-7AB9-49C4-B5C6-100C6F4E39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AADA64-CD36-4299-B999-D860FA5F9E66}"/>
              </a:ext>
            </a:extLst>
          </p:cNvPr>
          <p:cNvSpPr>
            <a:spLocks noGrp="1"/>
          </p:cNvSpPr>
          <p:nvPr>
            <p:ph type="sldNum" sz="quarter" idx="12"/>
          </p:nvPr>
        </p:nvSpPr>
        <p:spPr/>
        <p:txBody>
          <a:bodyPr/>
          <a:lstStyle/>
          <a:p>
            <a:fld id="{85DF00E2-9874-474F-BF21-DF6F860848AF}" type="slidenum">
              <a:rPr lang="en-US" smtClean="0"/>
              <a:t>‹#›</a:t>
            </a:fld>
            <a:endParaRPr lang="en-US"/>
          </a:p>
        </p:txBody>
      </p:sp>
    </p:spTree>
    <p:extLst>
      <p:ext uri="{BB962C8B-B14F-4D97-AF65-F5344CB8AC3E}">
        <p14:creationId xmlns:p14="http://schemas.microsoft.com/office/powerpoint/2010/main" val="2692019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458B8E-2000-43EA-B847-48BDCED78E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679DE5-6B28-4D00-80EB-E95BB8EFA0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43865F-DD86-4A31-A605-A03241D9D8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0E464E-FACE-435F-976C-417371D63203}" type="datetimeFigureOut">
              <a:rPr lang="en-US" smtClean="0"/>
              <a:t>9/25/2017</a:t>
            </a:fld>
            <a:endParaRPr lang="en-US"/>
          </a:p>
        </p:txBody>
      </p:sp>
      <p:sp>
        <p:nvSpPr>
          <p:cNvPr id="5" name="Footer Placeholder 4">
            <a:extLst>
              <a:ext uri="{FF2B5EF4-FFF2-40B4-BE49-F238E27FC236}">
                <a16:creationId xmlns:a16="http://schemas.microsoft.com/office/drawing/2014/main" id="{4C13D0A2-18D7-43F7-92F4-0D224FE2D1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A877B72-F679-433A-A89C-ED4A7976D8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DF00E2-9874-474F-BF21-DF6F860848AF}" type="slidenum">
              <a:rPr lang="en-US" smtClean="0"/>
              <a:t>‹#›</a:t>
            </a:fld>
            <a:endParaRPr lang="en-US"/>
          </a:p>
        </p:txBody>
      </p:sp>
    </p:spTree>
    <p:extLst>
      <p:ext uri="{BB962C8B-B14F-4D97-AF65-F5344CB8AC3E}">
        <p14:creationId xmlns:p14="http://schemas.microsoft.com/office/powerpoint/2010/main" val="1058699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ommons.wikimedia.org/wiki/File:Science_books_in_Senate_House.jpg" TargetMode="External"/><Relationship Id="rId2" Type="http://schemas.openxmlformats.org/officeDocument/2006/relationships/image" Target="../media/image1.jpg&amp;ehk=XdHeWVF1P"/><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hyperlink" Target="https://creativecommons.org/licenses/by-sa/3.0/" TargetMode="External"/></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7" Type="http://schemas.openxmlformats.org/officeDocument/2006/relationships/slide" Target="slide8.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slide" Target="slide10.xml"/><Relationship Id="rId4" Type="http://schemas.openxmlformats.org/officeDocument/2006/relationships/slide" Target="slide9.xml"/></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hyperlink" Target="http://wordsideasandthings.blogspot.com/2013/08/the-terrible-and-terribly-important.html"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jpg&amp;ehk=3L0Cj12dnrHhQe78o73XBA&amp;r=0&amp;pid=OfficeInsert"/><Relationship Id="rId5" Type="http://schemas.openxmlformats.org/officeDocument/2006/relationships/image" Target="../media/image4.png&amp;ehk=kCipay2zGqR0Uv41LMhhzg&amp;r=0&amp;pid=OfficeInsert"/><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slide" Target="slide14.xml"/><Relationship Id="rId4" Type="http://schemas.openxmlformats.org/officeDocument/2006/relationships/slide" Target="slide15.xml"/></Relationships>
</file>

<file path=ppt/slides/_rels/slide13.xml.rels><?xml version="1.0" encoding="UTF-8" standalone="yes"?>
<Relationships xmlns="http://schemas.openxmlformats.org/package/2006/relationships"><Relationship Id="rId3" Type="http://schemas.openxmlformats.org/officeDocument/2006/relationships/slide" Target="slide13.xml"/><Relationship Id="rId7" Type="http://schemas.openxmlformats.org/officeDocument/2006/relationships/slide" Target="slide1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slide" Target="slide14.xml"/><Relationship Id="rId4" Type="http://schemas.openxmlformats.org/officeDocument/2006/relationships/slide" Target="slide15.xml"/></Relationships>
</file>

<file path=ppt/slides/_rels/slide14.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13.xml"/><Relationship Id="rId7" Type="http://schemas.openxmlformats.org/officeDocument/2006/relationships/slide" Target="slide8.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slide" Target="slide14.xml"/><Relationship Id="rId4" Type="http://schemas.openxmlformats.org/officeDocument/2006/relationships/slide" Target="slide15.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slide" Target="slide16.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wordsideasandthings.blogspot.com/2013/08/the-terrible-and-terribly-important.html" TargetMode="External"/><Relationship Id="rId5" Type="http://schemas.openxmlformats.org/officeDocument/2006/relationships/image" Target="../media/image7.jpg&amp;ehk=3L0Cj12dnrHhQe78o73XBA&amp;r=0&amp;pid=OfficeInsert"/><Relationship Id="rId4" Type="http://schemas.openxmlformats.org/officeDocument/2006/relationships/image" Target="../media/image4.png&amp;ehk=kCipay2zGqR0Uv41LMhhzg&amp;r=0&amp;pid=OfficeInsert"/></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slide" Target="slide19.xml"/><Relationship Id="rId4" Type="http://schemas.openxmlformats.org/officeDocument/2006/relationships/slide" Target="slide18.xml"/></Relationships>
</file>

<file path=ppt/slides/_rels/slide17.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 Target="slide17.xml"/><Relationship Id="rId7" Type="http://schemas.openxmlformats.org/officeDocument/2006/relationships/slide" Target="slide8.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slide" Target="slide19.xml"/><Relationship Id="rId4" Type="http://schemas.openxmlformats.org/officeDocument/2006/relationships/slide" Target="slide18.xml"/></Relationships>
</file>

<file path=ppt/slides/_rels/slide18.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 Target="slide17.xml"/><Relationship Id="rId7" Type="http://schemas.openxmlformats.org/officeDocument/2006/relationships/slide" Target="slide8.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slide" Target="slide19.xml"/><Relationship Id="rId4" Type="http://schemas.openxmlformats.org/officeDocument/2006/relationships/slide" Target="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hyperlink" Target="http://wordsideasandthings.blogspot.com/2013/08/the-terrible-and-terribly-important.html"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0.jpg&amp;ehk=Retynxdk2jdjVrmtng9tDQ&amp;r=0&amp;pid=OfficeInsert"/><Relationship Id="rId5" Type="http://schemas.openxmlformats.org/officeDocument/2006/relationships/image" Target="../media/image4.png&amp;ehk=kCipay2zGqR0Uv41LMhhzg&amp;r=0&amp;pid=OfficeInsert"/><Relationship Id="rId4" Type="http://schemas.openxmlformats.org/officeDocument/2006/relationships/slide" Target="slide20.xml"/></Relationships>
</file>

<file path=ppt/slides/_rels/slide2.xml.rels><?xml version="1.0" encoding="UTF-8" standalone="yes"?>
<Relationships xmlns="http://schemas.openxmlformats.org/package/2006/relationships"><Relationship Id="rId3" Type="http://schemas.openxmlformats.org/officeDocument/2006/relationships/hyperlink" Target="http://commons.wikimedia.org/wiki/File:Science_books_in_Senate_House.jpg" TargetMode="External"/><Relationship Id="rId7" Type="http://schemas.openxmlformats.org/officeDocument/2006/relationships/slide" Target="slide3.xml"/><Relationship Id="rId2" Type="http://schemas.openxmlformats.org/officeDocument/2006/relationships/image" Target="../media/image1.jpg&amp;ehk=XdHeWVF1P"/><Relationship Id="rId1" Type="http://schemas.openxmlformats.org/officeDocument/2006/relationships/slideLayout" Target="../slideLayouts/slideLayout1.xml"/><Relationship Id="rId6" Type="http://schemas.openxmlformats.org/officeDocument/2006/relationships/slide" Target="slide4.xml"/><Relationship Id="rId5" Type="http://schemas.openxmlformats.org/officeDocument/2006/relationships/image" Target="../media/image2.png"/><Relationship Id="rId4" Type="http://schemas.openxmlformats.org/officeDocument/2006/relationships/hyperlink" Target="https://creativecommons.org/licenses/by-sa/3.0/" TargetMode="External"/></Relationships>
</file>

<file path=ppt/slides/_rels/slide20.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slide" Target="slide22.xml"/><Relationship Id="rId4" Type="http://schemas.openxmlformats.org/officeDocument/2006/relationships/slide" Target="slide21.xml"/></Relationships>
</file>

<file path=ppt/slides/_rels/slide21.xml.rels><?xml version="1.0" encoding="UTF-8" standalone="yes"?>
<Relationships xmlns="http://schemas.openxmlformats.org/package/2006/relationships"><Relationship Id="rId3" Type="http://schemas.openxmlformats.org/officeDocument/2006/relationships/slide" Target="slide23.xml"/><Relationship Id="rId7" Type="http://schemas.openxmlformats.org/officeDocument/2006/relationships/slide" Target="slide20.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slide" Target="slide22.xml"/><Relationship Id="rId4" Type="http://schemas.openxmlformats.org/officeDocument/2006/relationships/slide" Target="slide21.xml"/></Relationships>
</file>

<file path=ppt/slides/_rels/slide22.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slide" Target="slide23.xml"/><Relationship Id="rId7" Type="http://schemas.openxmlformats.org/officeDocument/2006/relationships/slide" Target="slide8.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slide" Target="slide22.xml"/><Relationship Id="rId4" Type="http://schemas.openxmlformats.org/officeDocument/2006/relationships/slide" Target="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24.xml"/><Relationship Id="rId5" Type="http://schemas.openxmlformats.org/officeDocument/2006/relationships/image" Target="../media/image12.jpg"/><Relationship Id="rId4" Type="http://schemas.openxmlformats.org/officeDocument/2006/relationships/image" Target="../media/image4.png&amp;ehk=kCipay2zGqR0Uv41LMhhzg&amp;r=0&amp;pid=OfficeInsert"/></Relationships>
</file>

<file path=ppt/slides/_rels/slide24.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slide" Target="slide27.xml"/><Relationship Id="rId4" Type="http://schemas.openxmlformats.org/officeDocument/2006/relationships/slide" Target="slide26.xml"/></Relationships>
</file>

<file path=ppt/slides/_rels/slide25.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slide" Target="slide25.xml"/><Relationship Id="rId7" Type="http://schemas.openxmlformats.org/officeDocument/2006/relationships/slide" Target="slide8.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slide" Target="slide27.xml"/><Relationship Id="rId4" Type="http://schemas.openxmlformats.org/officeDocument/2006/relationships/slide" Target="slide26.xml"/></Relationships>
</file>

<file path=ppt/slides/_rels/slide26.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slide" Target="slide25.xml"/><Relationship Id="rId7" Type="http://schemas.openxmlformats.org/officeDocument/2006/relationships/slide" Target="slide8.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slide" Target="slide27.xml"/><Relationship Id="rId4" Type="http://schemas.openxmlformats.org/officeDocument/2006/relationships/slide" Target="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28.xml"/><Relationship Id="rId5" Type="http://schemas.openxmlformats.org/officeDocument/2006/relationships/image" Target="../media/image14.jpg"/><Relationship Id="rId4" Type="http://schemas.openxmlformats.org/officeDocument/2006/relationships/image" Target="../media/image4.png&amp;ehk=kCipay2zGqR0Uv41LMhhzg&amp;r=0&amp;pid=OfficeInsert"/></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4.jpg"/><Relationship Id="rId7" Type="http://schemas.openxmlformats.org/officeDocument/2006/relationships/image" Target="../media/image7.jpg&amp;ehk=3L0Cj12dnrHhQe78o73XBA&amp;r=0&amp;pid=OfficeInsert"/><Relationship Id="rId12" Type="http://schemas.openxmlformats.org/officeDocument/2006/relationships/image" Target="../media/image2.png"/><Relationship Id="rId2" Type="http://schemas.openxmlformats.org/officeDocument/2006/relationships/image" Target="../media/image4.png&amp;ehk=kCipay2zGqR0Uv41LMhhzg&amp;r=0&amp;pid=OfficeInsert"/><Relationship Id="rId1" Type="http://schemas.openxmlformats.org/officeDocument/2006/relationships/slideLayout" Target="../slideLayouts/slideLayout2.xml"/><Relationship Id="rId6" Type="http://schemas.openxmlformats.org/officeDocument/2006/relationships/hyperlink" Target="http://wordsideasandthings.blogspot.com/2013/08/the-terrible-and-terribly-important.html" TargetMode="External"/><Relationship Id="rId11" Type="http://schemas.openxmlformats.org/officeDocument/2006/relationships/hyperlink" Target="http://literacystrat.wikispaces.com/Motivating+Reluctant+Readers" TargetMode="External"/><Relationship Id="rId5" Type="http://schemas.openxmlformats.org/officeDocument/2006/relationships/image" Target="../media/image10.jpg&amp;ehk=Retynxdk2jdjVrmtng9tDQ&amp;r=0&amp;pid=OfficeInsert"/><Relationship Id="rId10" Type="http://schemas.microsoft.com/office/2007/relationships/hdphoto" Target="../media/hdphoto1.wdp"/><Relationship Id="rId4" Type="http://schemas.openxmlformats.org/officeDocument/2006/relationships/image" Target="../media/image12.jp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hyperlink" Target="http://commons.wikimedia.org/wiki/File:Science_books_in_Senate_House.jpg" TargetMode="External"/><Relationship Id="rId2" Type="http://schemas.openxmlformats.org/officeDocument/2006/relationships/image" Target="../media/image1.jpg&amp;ehk=XdHeWVF1P"/><Relationship Id="rId1" Type="http://schemas.openxmlformats.org/officeDocument/2006/relationships/slideLayout" Target="../slideLayouts/slideLayout1.xml"/><Relationship Id="rId6" Type="http://schemas.openxmlformats.org/officeDocument/2006/relationships/slide" Target="slide4.xml"/><Relationship Id="rId5" Type="http://schemas.openxmlformats.org/officeDocument/2006/relationships/image" Target="../media/image2.png"/><Relationship Id="rId4" Type="http://schemas.openxmlformats.org/officeDocument/2006/relationships/hyperlink" Target="https://creativecommons.org/licenses/by-sa/3.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slide" Target="slide7.xml"/><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slide" Target="slide6.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4.xml"/><Relationship Id="rId4" Type="http://schemas.openxmlformats.org/officeDocument/2006/relationships/slide" Target="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slide" Target="slide4.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slide" Target="slide7.xml"/><Relationship Id="rId4" Type="http://schemas.openxmlformats.org/officeDocument/2006/relationships/slide" Target="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png&amp;ehk=kCipay2zGqR0Uv41LMhhzg&amp;r=0&amp;pid=OfficeInsert"/><Relationship Id="rId4" Type="http://schemas.openxmlformats.org/officeDocument/2006/relationships/slide" Target="slide8.xml"/></Relationships>
</file>

<file path=ppt/slides/_rels/slide8.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slide" Target="slide10.xml"/><Relationship Id="rId4" Type="http://schemas.openxmlformats.org/officeDocument/2006/relationships/slide" Target="slide9.xml"/></Relationships>
</file>

<file path=ppt/slides/_rels/slide9.xml.rels><?xml version="1.0" encoding="UTF-8" standalone="yes"?>
<Relationships xmlns="http://schemas.openxmlformats.org/package/2006/relationships"><Relationship Id="rId3" Type="http://schemas.openxmlformats.org/officeDocument/2006/relationships/slide" Target="slide11.xml"/><Relationship Id="rId7" Type="http://schemas.openxmlformats.org/officeDocument/2006/relationships/slide" Target="slide8.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slide" Target="slide10.xml"/><Relationship Id="rId4" Type="http://schemas.openxmlformats.org/officeDocument/2006/relationships/slide" Target="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E8AA2-A962-479C-96D6-B8637184B66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B432D15-B8B6-4FCF-9D6B-64E3F44B3382}"/>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99D59D1A-01A0-41AF-85F5-0C9102FA5CE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14E99DD5-88B3-4B97-9F29-5B0B17E0B753}"/>
              </a:ext>
            </a:extLst>
          </p:cNvPr>
          <p:cNvSpPr txBox="1"/>
          <p:nvPr/>
        </p:nvSpPr>
        <p:spPr>
          <a:xfrm>
            <a:off x="0" y="6858000"/>
            <a:ext cx="12192000" cy="230832"/>
          </a:xfrm>
          <a:prstGeom prst="rect">
            <a:avLst/>
          </a:prstGeom>
          <a:noFill/>
        </p:spPr>
        <p:txBody>
          <a:bodyPr wrap="square" rtlCol="0">
            <a:spAutoFit/>
          </a:bodyPr>
          <a:lstStyle/>
          <a:p>
            <a:r>
              <a:rPr lang="en-US" sz="900" dirty="0">
                <a:hlinkClick r:id="rId3" tooltip="http://commons.wikimedia.org/wiki/File:Science_books_in_Senate_House.jpg"/>
              </a:rPr>
              <a:t>This Photo</a:t>
            </a:r>
            <a:r>
              <a:rPr lang="en-US" sz="900" dirty="0"/>
              <a:t>  is licensed under </a:t>
            </a:r>
            <a:r>
              <a:rPr lang="en-US" sz="900" dirty="0">
                <a:hlinkClick r:id="rId4" tooltip="https://creativecommons.org/licenses/by-sa/3.0/"/>
              </a:rPr>
              <a:t>CC BY-SA</a:t>
            </a:r>
            <a:endParaRPr lang="en-US" sz="900" dirty="0"/>
          </a:p>
        </p:txBody>
      </p:sp>
      <p:sp>
        <p:nvSpPr>
          <p:cNvPr id="7" name="Rectangle 6">
            <a:extLst>
              <a:ext uri="{FF2B5EF4-FFF2-40B4-BE49-F238E27FC236}">
                <a16:creationId xmlns:a16="http://schemas.microsoft.com/office/drawing/2014/main" id="{EEA4ED96-042B-4459-BDCA-BA91F6D6C93B}"/>
              </a:ext>
            </a:extLst>
          </p:cNvPr>
          <p:cNvSpPr/>
          <p:nvPr/>
        </p:nvSpPr>
        <p:spPr>
          <a:xfrm>
            <a:off x="3152726" y="2316163"/>
            <a:ext cx="5886548" cy="1569660"/>
          </a:xfrm>
          <a:prstGeom prst="rect">
            <a:avLst/>
          </a:prstGeom>
          <a:noFill/>
        </p:spPr>
        <p:txBody>
          <a:bodyPr wrap="none" lIns="91440" tIns="45720" rIns="91440" bIns="45720">
            <a:spAutoFit/>
          </a:bodyPr>
          <a:lstStyle/>
          <a:p>
            <a:pPr algn="ctr"/>
            <a:r>
              <a:rPr lang="en-US" sz="9600" b="1" dirty="0">
                <a:ln w="9525">
                  <a:solidFill>
                    <a:schemeClr val="bg1"/>
                  </a:solidFill>
                  <a:prstDash val="solid"/>
                </a:ln>
                <a:solidFill>
                  <a:srgbClr val="C00000"/>
                </a:solidFill>
                <a:effectLst>
                  <a:outerShdw blurRad="12700" dist="38100" dir="2700000" algn="tl" rotWithShape="0">
                    <a:schemeClr val="bg1">
                      <a:lumMod val="50000"/>
                    </a:schemeClr>
                  </a:outerShdw>
                </a:effectLst>
              </a:rPr>
              <a:t>BOOK ‘EM!</a:t>
            </a:r>
            <a:endParaRPr lang="en-US" sz="9600" b="1"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endParaRPr>
          </a:p>
        </p:txBody>
      </p:sp>
      <p:sp>
        <p:nvSpPr>
          <p:cNvPr id="8" name="Rectangle: Rounded Corners 7">
            <a:hlinkClick r:id="rId5" action="ppaction://hlinksldjump"/>
            <a:extLst>
              <a:ext uri="{FF2B5EF4-FFF2-40B4-BE49-F238E27FC236}">
                <a16:creationId xmlns:a16="http://schemas.microsoft.com/office/drawing/2014/main" id="{5C4B7BAE-A5F0-491D-A6BC-653341F18932}"/>
              </a:ext>
            </a:extLst>
          </p:cNvPr>
          <p:cNvSpPr/>
          <p:nvPr/>
        </p:nvSpPr>
        <p:spPr>
          <a:xfrm>
            <a:off x="5308601" y="4126814"/>
            <a:ext cx="1600200" cy="889994"/>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hlinkClick r:id="rId5" action="ppaction://hlinksldjump"/>
            <a:extLst>
              <a:ext uri="{FF2B5EF4-FFF2-40B4-BE49-F238E27FC236}">
                <a16:creationId xmlns:a16="http://schemas.microsoft.com/office/drawing/2014/main" id="{1F3F48E8-C9BE-4C3E-9CEA-70BD4456E4A8}"/>
              </a:ext>
            </a:extLst>
          </p:cNvPr>
          <p:cNvSpPr txBox="1"/>
          <p:nvPr/>
        </p:nvSpPr>
        <p:spPr>
          <a:xfrm>
            <a:off x="5410201" y="4396281"/>
            <a:ext cx="1396999" cy="369332"/>
          </a:xfrm>
          <a:prstGeom prst="rect">
            <a:avLst/>
          </a:prstGeom>
          <a:noFill/>
        </p:spPr>
        <p:txBody>
          <a:bodyPr wrap="square" rtlCol="0">
            <a:spAutoFit/>
          </a:bodyPr>
          <a:lstStyle/>
          <a:p>
            <a:pPr algn="ctr"/>
            <a:r>
              <a:rPr lang="en-US" dirty="0">
                <a:solidFill>
                  <a:schemeClr val="bg1"/>
                </a:solidFill>
              </a:rPr>
              <a:t>START</a:t>
            </a:r>
          </a:p>
        </p:txBody>
      </p:sp>
    </p:spTree>
    <p:extLst>
      <p:ext uri="{BB962C8B-B14F-4D97-AF65-F5344CB8AC3E}">
        <p14:creationId xmlns:p14="http://schemas.microsoft.com/office/powerpoint/2010/main" val="3860242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DDDB8"/>
        </a:solidFill>
        <a:effectLst/>
      </p:bgPr>
    </p:bg>
    <p:spTree>
      <p:nvGrpSpPr>
        <p:cNvPr id="1" name=""/>
        <p:cNvGrpSpPr/>
        <p:nvPr/>
      </p:nvGrpSpPr>
      <p:grpSpPr>
        <a:xfrm>
          <a:off x="0" y="0"/>
          <a:ext cx="0" cy="0"/>
          <a:chOff x="0" y="0"/>
          <a:chExt cx="0" cy="0"/>
        </a:xfrm>
      </p:grpSpPr>
      <p:pic>
        <p:nvPicPr>
          <p:cNvPr id="10" name="Content Placeholder 4">
            <a:extLst>
              <a:ext uri="{FF2B5EF4-FFF2-40B4-BE49-F238E27FC236}">
                <a16:creationId xmlns:a16="http://schemas.microsoft.com/office/drawing/2014/main" id="{DF15759A-FBD1-4D55-BADB-0999E3C452B3}"/>
              </a:ext>
            </a:extLst>
          </p:cNvPr>
          <p:cNvPicPr>
            <a:picLocks noChangeAspect="1"/>
          </p:cNvPicPr>
          <p:nvPr/>
        </p:nvPicPr>
        <p:blipFill rotWithShape="1">
          <a:blip r:embed="rId2">
            <a:extLst>
              <a:ext uri="{28A0092B-C50C-407E-A947-70E740481C1C}">
                <a14:useLocalDpi xmlns:a14="http://schemas.microsoft.com/office/drawing/2010/main" val="0"/>
              </a:ext>
            </a:extLst>
          </a:blip>
          <a:srcRect b="42709"/>
          <a:stretch/>
        </p:blipFill>
        <p:spPr>
          <a:xfrm>
            <a:off x="-231775" y="4795838"/>
            <a:ext cx="3419476" cy="2062162"/>
          </a:xfrm>
          <a:prstGeom prst="rect">
            <a:avLst/>
          </a:prstGeom>
        </p:spPr>
      </p:pic>
      <p:sp>
        <p:nvSpPr>
          <p:cNvPr id="11" name="Speech Bubble: Rectangle with Corners Rounded 10">
            <a:extLst>
              <a:ext uri="{FF2B5EF4-FFF2-40B4-BE49-F238E27FC236}">
                <a16:creationId xmlns:a16="http://schemas.microsoft.com/office/drawing/2014/main" id="{237A8E7B-D350-4EA5-B291-C6B596E0722B}"/>
              </a:ext>
            </a:extLst>
          </p:cNvPr>
          <p:cNvSpPr/>
          <p:nvPr/>
        </p:nvSpPr>
        <p:spPr>
          <a:xfrm>
            <a:off x="2088238" y="211190"/>
            <a:ext cx="4660900" cy="2613653"/>
          </a:xfrm>
          <a:prstGeom prst="wedgeRoundRectCallout">
            <a:avLst>
              <a:gd name="adj1" fmla="val -36854"/>
              <a:gd name="adj2" fmla="val 89890"/>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That’s a great guess, but it’s not the best fit.  While the title sounds like it could be a mystery, our biggest clue is going to come from reading the book description.</a:t>
            </a:r>
          </a:p>
          <a:p>
            <a:pPr algn="ctr"/>
            <a:endParaRPr lang="en-US" sz="2000" dirty="0">
              <a:solidFill>
                <a:schemeClr val="tx1"/>
              </a:solidFill>
            </a:endParaRPr>
          </a:p>
          <a:p>
            <a:pPr algn="ctr"/>
            <a:r>
              <a:rPr lang="en-US" sz="2000" dirty="0">
                <a:solidFill>
                  <a:schemeClr val="tx1"/>
                </a:solidFill>
              </a:rPr>
              <a:t>Try again!</a:t>
            </a:r>
          </a:p>
        </p:txBody>
      </p:sp>
      <p:sp>
        <p:nvSpPr>
          <p:cNvPr id="12" name="Rectangle: Rounded Corners 11">
            <a:hlinkClick r:id="rId3" action="ppaction://hlinksldjump"/>
            <a:extLst>
              <a:ext uri="{FF2B5EF4-FFF2-40B4-BE49-F238E27FC236}">
                <a16:creationId xmlns:a16="http://schemas.microsoft.com/office/drawing/2014/main" id="{9B6A36D0-6290-4ADB-AEC6-5F3E73999165}"/>
              </a:ext>
            </a:extLst>
          </p:cNvPr>
          <p:cNvSpPr/>
          <p:nvPr/>
        </p:nvSpPr>
        <p:spPr>
          <a:xfrm>
            <a:off x="2472869" y="5968006"/>
            <a:ext cx="1600200" cy="889994"/>
          </a:xfrm>
          <a:prstGeom prst="roundRect">
            <a:avLst/>
          </a:prstGeom>
          <a:solidFill>
            <a:srgbClr val="00B0F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hlinkClick r:id="rId3" action="ppaction://hlinksldjump"/>
            <a:extLst>
              <a:ext uri="{FF2B5EF4-FFF2-40B4-BE49-F238E27FC236}">
                <a16:creationId xmlns:a16="http://schemas.microsoft.com/office/drawing/2014/main" id="{23F3EF9B-10F5-42A4-AE77-BA0055034A05}"/>
              </a:ext>
            </a:extLst>
          </p:cNvPr>
          <p:cNvSpPr txBox="1"/>
          <p:nvPr/>
        </p:nvSpPr>
        <p:spPr>
          <a:xfrm>
            <a:off x="2574469" y="5997624"/>
            <a:ext cx="1396999" cy="830997"/>
          </a:xfrm>
          <a:prstGeom prst="rect">
            <a:avLst/>
          </a:prstGeom>
          <a:noFill/>
        </p:spPr>
        <p:txBody>
          <a:bodyPr wrap="square" rtlCol="0">
            <a:spAutoFit/>
          </a:bodyPr>
          <a:lstStyle/>
          <a:p>
            <a:pPr algn="ctr"/>
            <a:r>
              <a:rPr lang="en-US" sz="2400" dirty="0">
                <a:solidFill>
                  <a:schemeClr val="bg1"/>
                </a:solidFill>
              </a:rPr>
              <a:t>Realistic</a:t>
            </a:r>
          </a:p>
          <a:p>
            <a:pPr algn="ctr"/>
            <a:r>
              <a:rPr lang="en-US" sz="2400" dirty="0">
                <a:solidFill>
                  <a:schemeClr val="bg1"/>
                </a:solidFill>
              </a:rPr>
              <a:t>Fiction</a:t>
            </a:r>
          </a:p>
        </p:txBody>
      </p:sp>
      <p:sp>
        <p:nvSpPr>
          <p:cNvPr id="14" name="Rectangle: Rounded Corners 13">
            <a:hlinkClick r:id="rId4" action="ppaction://hlinksldjump"/>
            <a:extLst>
              <a:ext uri="{FF2B5EF4-FFF2-40B4-BE49-F238E27FC236}">
                <a16:creationId xmlns:a16="http://schemas.microsoft.com/office/drawing/2014/main" id="{685459B0-967E-47EC-9588-24013982DE54}"/>
              </a:ext>
            </a:extLst>
          </p:cNvPr>
          <p:cNvSpPr/>
          <p:nvPr/>
        </p:nvSpPr>
        <p:spPr>
          <a:xfrm>
            <a:off x="4194625" y="5968006"/>
            <a:ext cx="1600200" cy="889994"/>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hlinkClick r:id="rId4" action="ppaction://hlinksldjump"/>
            <a:extLst>
              <a:ext uri="{FF2B5EF4-FFF2-40B4-BE49-F238E27FC236}">
                <a16:creationId xmlns:a16="http://schemas.microsoft.com/office/drawing/2014/main" id="{C5D9E4F1-88CD-4650-BD58-03E6506C2EB8}"/>
              </a:ext>
            </a:extLst>
          </p:cNvPr>
          <p:cNvSpPr txBox="1"/>
          <p:nvPr/>
        </p:nvSpPr>
        <p:spPr>
          <a:xfrm>
            <a:off x="4296225" y="5997624"/>
            <a:ext cx="1396999" cy="830997"/>
          </a:xfrm>
          <a:prstGeom prst="rect">
            <a:avLst/>
          </a:prstGeom>
          <a:noFill/>
        </p:spPr>
        <p:txBody>
          <a:bodyPr wrap="square" rtlCol="0">
            <a:spAutoFit/>
          </a:bodyPr>
          <a:lstStyle/>
          <a:p>
            <a:pPr algn="ctr"/>
            <a:r>
              <a:rPr lang="en-US" sz="2400" dirty="0">
                <a:solidFill>
                  <a:schemeClr val="bg1"/>
                </a:solidFill>
              </a:rPr>
              <a:t>Science Fiction</a:t>
            </a:r>
          </a:p>
        </p:txBody>
      </p:sp>
      <p:sp>
        <p:nvSpPr>
          <p:cNvPr id="16" name="Rectangle: Rounded Corners 15">
            <a:hlinkClick r:id="rId5" action="ppaction://hlinksldjump"/>
            <a:extLst>
              <a:ext uri="{FF2B5EF4-FFF2-40B4-BE49-F238E27FC236}">
                <a16:creationId xmlns:a16="http://schemas.microsoft.com/office/drawing/2014/main" id="{2572EE48-7F4D-4AA4-89F0-E8F64D1B8DE5}"/>
              </a:ext>
            </a:extLst>
          </p:cNvPr>
          <p:cNvSpPr/>
          <p:nvPr/>
        </p:nvSpPr>
        <p:spPr>
          <a:xfrm>
            <a:off x="5916381" y="5954956"/>
            <a:ext cx="1600200" cy="889994"/>
          </a:xfrm>
          <a:prstGeom prst="roundRect">
            <a:avLst/>
          </a:prstGeom>
          <a:solidFill>
            <a:srgbClr val="C00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hlinkClick r:id="rId5" action="ppaction://hlinksldjump"/>
            <a:extLst>
              <a:ext uri="{FF2B5EF4-FFF2-40B4-BE49-F238E27FC236}">
                <a16:creationId xmlns:a16="http://schemas.microsoft.com/office/drawing/2014/main" id="{F014CD54-A615-4033-AA16-7F439512E1AB}"/>
              </a:ext>
            </a:extLst>
          </p:cNvPr>
          <p:cNvSpPr txBox="1"/>
          <p:nvPr/>
        </p:nvSpPr>
        <p:spPr>
          <a:xfrm>
            <a:off x="6017981" y="6182170"/>
            <a:ext cx="1396999" cy="461665"/>
          </a:xfrm>
          <a:prstGeom prst="rect">
            <a:avLst/>
          </a:prstGeom>
          <a:solidFill>
            <a:srgbClr val="C00000"/>
          </a:solidFill>
        </p:spPr>
        <p:txBody>
          <a:bodyPr wrap="square" rtlCol="0">
            <a:spAutoFit/>
          </a:bodyPr>
          <a:lstStyle/>
          <a:p>
            <a:pPr algn="ctr"/>
            <a:r>
              <a:rPr lang="en-US" sz="2400" dirty="0">
                <a:solidFill>
                  <a:schemeClr val="bg1"/>
                </a:solidFill>
              </a:rPr>
              <a:t>Mystery</a:t>
            </a:r>
          </a:p>
        </p:txBody>
      </p:sp>
      <p:pic>
        <p:nvPicPr>
          <p:cNvPr id="3" name="Picture 2">
            <a:extLst>
              <a:ext uri="{FF2B5EF4-FFF2-40B4-BE49-F238E27FC236}">
                <a16:creationId xmlns:a16="http://schemas.microsoft.com/office/drawing/2014/main" id="{62F247C5-B9EC-42F8-907C-96ED810953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4573" y="0"/>
            <a:ext cx="4567428" cy="6858000"/>
          </a:xfrm>
          <a:prstGeom prst="rect">
            <a:avLst/>
          </a:prstGeom>
        </p:spPr>
      </p:pic>
      <p:sp>
        <p:nvSpPr>
          <p:cNvPr id="20" name="Rectangle: Rounded Corners 19">
            <a:hlinkClick r:id="rId7" action="ppaction://hlinksldjump"/>
            <a:extLst>
              <a:ext uri="{FF2B5EF4-FFF2-40B4-BE49-F238E27FC236}">
                <a16:creationId xmlns:a16="http://schemas.microsoft.com/office/drawing/2014/main" id="{2446BAA6-6E82-4DC8-8023-A821A18241BA}"/>
              </a:ext>
            </a:extLst>
          </p:cNvPr>
          <p:cNvSpPr/>
          <p:nvPr/>
        </p:nvSpPr>
        <p:spPr>
          <a:xfrm>
            <a:off x="4073069" y="2920346"/>
            <a:ext cx="1721756" cy="671940"/>
          </a:xfrm>
          <a:prstGeom prst="roundRect">
            <a:avLst/>
          </a:prstGeom>
          <a:solidFill>
            <a:schemeClr val="accent4"/>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hlinkClick r:id="rId7" action="ppaction://hlinksldjump"/>
            <a:extLst>
              <a:ext uri="{FF2B5EF4-FFF2-40B4-BE49-F238E27FC236}">
                <a16:creationId xmlns:a16="http://schemas.microsoft.com/office/drawing/2014/main" id="{BD5C551A-7E2D-4BB0-952B-70344F7AC7CE}"/>
              </a:ext>
            </a:extLst>
          </p:cNvPr>
          <p:cNvSpPr txBox="1"/>
          <p:nvPr/>
        </p:nvSpPr>
        <p:spPr>
          <a:xfrm>
            <a:off x="4073070" y="2929626"/>
            <a:ext cx="1721756" cy="646331"/>
          </a:xfrm>
          <a:prstGeom prst="rect">
            <a:avLst/>
          </a:prstGeom>
          <a:noFill/>
        </p:spPr>
        <p:txBody>
          <a:bodyPr wrap="square" rtlCol="0">
            <a:spAutoFit/>
          </a:bodyPr>
          <a:lstStyle/>
          <a:p>
            <a:pPr algn="ctr"/>
            <a:r>
              <a:rPr lang="en-US" dirty="0"/>
              <a:t>Re-read the description</a:t>
            </a:r>
          </a:p>
        </p:txBody>
      </p:sp>
    </p:spTree>
    <p:extLst>
      <p:ext uri="{BB962C8B-B14F-4D97-AF65-F5344CB8AC3E}">
        <p14:creationId xmlns:p14="http://schemas.microsoft.com/office/powerpoint/2010/main" val="650660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DDDB8"/>
        </a:solidFill>
        <a:effectLst/>
      </p:bgPr>
    </p:bg>
    <p:spTree>
      <p:nvGrpSpPr>
        <p:cNvPr id="1" name=""/>
        <p:cNvGrpSpPr/>
        <p:nvPr/>
      </p:nvGrpSpPr>
      <p:grpSpPr>
        <a:xfrm>
          <a:off x="0" y="0"/>
          <a:ext cx="0" cy="0"/>
          <a:chOff x="0" y="0"/>
          <a:chExt cx="0" cy="0"/>
        </a:xfrm>
      </p:grpSpPr>
      <p:pic>
        <p:nvPicPr>
          <p:cNvPr id="10" name="Content Placeholder 4">
            <a:extLst>
              <a:ext uri="{FF2B5EF4-FFF2-40B4-BE49-F238E27FC236}">
                <a16:creationId xmlns:a16="http://schemas.microsoft.com/office/drawing/2014/main" id="{DF15759A-FBD1-4D55-BADB-0999E3C452B3}"/>
              </a:ext>
            </a:extLst>
          </p:cNvPr>
          <p:cNvPicPr>
            <a:picLocks noChangeAspect="1"/>
          </p:cNvPicPr>
          <p:nvPr/>
        </p:nvPicPr>
        <p:blipFill rotWithShape="1">
          <a:blip r:embed="rId2">
            <a:extLst>
              <a:ext uri="{28A0092B-C50C-407E-A947-70E740481C1C}">
                <a14:useLocalDpi xmlns:a14="http://schemas.microsoft.com/office/drawing/2010/main" val="0"/>
              </a:ext>
            </a:extLst>
          </a:blip>
          <a:srcRect b="42709"/>
          <a:stretch/>
        </p:blipFill>
        <p:spPr>
          <a:xfrm>
            <a:off x="-231775" y="4795838"/>
            <a:ext cx="3419476" cy="2062162"/>
          </a:xfrm>
          <a:prstGeom prst="rect">
            <a:avLst/>
          </a:prstGeom>
        </p:spPr>
      </p:pic>
      <p:sp>
        <p:nvSpPr>
          <p:cNvPr id="11" name="Speech Bubble: Rectangle with Corners Rounded 10">
            <a:extLst>
              <a:ext uri="{FF2B5EF4-FFF2-40B4-BE49-F238E27FC236}">
                <a16:creationId xmlns:a16="http://schemas.microsoft.com/office/drawing/2014/main" id="{237A8E7B-D350-4EA5-B291-C6B596E0722B}"/>
              </a:ext>
            </a:extLst>
          </p:cNvPr>
          <p:cNvSpPr/>
          <p:nvPr/>
        </p:nvSpPr>
        <p:spPr>
          <a:xfrm>
            <a:off x="2088238" y="211190"/>
            <a:ext cx="4660900" cy="2847490"/>
          </a:xfrm>
          <a:prstGeom prst="wedgeRoundRectCallout">
            <a:avLst>
              <a:gd name="adj1" fmla="val -41058"/>
              <a:gd name="adj2" fmla="val 77829"/>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Great job!  This is a tricky one because at first glance, the cover looks like it could be a science fiction book and the title sounds like it could be a mystery.  In this case, our answer comes from the book description, where we see that the story has a setting, characters, and events that could happen in real life.</a:t>
            </a:r>
          </a:p>
        </p:txBody>
      </p:sp>
      <p:sp>
        <p:nvSpPr>
          <p:cNvPr id="12" name="Rectangle: Rounded Corners 11">
            <a:hlinkClick r:id="rId3" action="ppaction://hlinksldjump"/>
            <a:extLst>
              <a:ext uri="{FF2B5EF4-FFF2-40B4-BE49-F238E27FC236}">
                <a16:creationId xmlns:a16="http://schemas.microsoft.com/office/drawing/2014/main" id="{9B6A36D0-6290-4ADB-AEC6-5F3E73999165}"/>
              </a:ext>
            </a:extLst>
          </p:cNvPr>
          <p:cNvSpPr/>
          <p:nvPr/>
        </p:nvSpPr>
        <p:spPr>
          <a:xfrm>
            <a:off x="3648526" y="5968006"/>
            <a:ext cx="1600200" cy="889994"/>
          </a:xfrm>
          <a:prstGeom prst="roundRect">
            <a:avLst/>
          </a:prstGeom>
          <a:solidFill>
            <a:srgbClr val="00B0F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hlinkClick r:id="rId3" action="ppaction://hlinksldjump"/>
            <a:extLst>
              <a:ext uri="{FF2B5EF4-FFF2-40B4-BE49-F238E27FC236}">
                <a16:creationId xmlns:a16="http://schemas.microsoft.com/office/drawing/2014/main" id="{23F3EF9B-10F5-42A4-AE77-BA0055034A05}"/>
              </a:ext>
            </a:extLst>
          </p:cNvPr>
          <p:cNvSpPr txBox="1"/>
          <p:nvPr/>
        </p:nvSpPr>
        <p:spPr>
          <a:xfrm>
            <a:off x="3750126" y="5997624"/>
            <a:ext cx="1396999" cy="830997"/>
          </a:xfrm>
          <a:prstGeom prst="rect">
            <a:avLst/>
          </a:prstGeom>
          <a:noFill/>
        </p:spPr>
        <p:txBody>
          <a:bodyPr wrap="square" rtlCol="0">
            <a:spAutoFit/>
          </a:bodyPr>
          <a:lstStyle/>
          <a:p>
            <a:pPr algn="ctr"/>
            <a:r>
              <a:rPr lang="en-US" sz="2400" dirty="0">
                <a:solidFill>
                  <a:schemeClr val="bg1"/>
                </a:solidFill>
              </a:rPr>
              <a:t>Next</a:t>
            </a:r>
          </a:p>
          <a:p>
            <a:pPr algn="ctr"/>
            <a:r>
              <a:rPr lang="en-US" sz="2400" dirty="0">
                <a:solidFill>
                  <a:schemeClr val="bg1"/>
                </a:solidFill>
              </a:rPr>
              <a:t>Book</a:t>
            </a:r>
          </a:p>
        </p:txBody>
      </p:sp>
      <p:pic>
        <p:nvPicPr>
          <p:cNvPr id="3" name="Picture 2">
            <a:extLst>
              <a:ext uri="{FF2B5EF4-FFF2-40B4-BE49-F238E27FC236}">
                <a16:creationId xmlns:a16="http://schemas.microsoft.com/office/drawing/2014/main" id="{62F247C5-B9EC-42F8-907C-96ED810953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4573" y="0"/>
            <a:ext cx="4567428" cy="6858000"/>
          </a:xfrm>
          <a:prstGeom prst="rect">
            <a:avLst/>
          </a:prstGeom>
        </p:spPr>
      </p:pic>
      <p:pic>
        <p:nvPicPr>
          <p:cNvPr id="7" name="Picture 6">
            <a:extLst>
              <a:ext uri="{FF2B5EF4-FFF2-40B4-BE49-F238E27FC236}">
                <a16:creationId xmlns:a16="http://schemas.microsoft.com/office/drawing/2014/main" id="{4BF2911D-1A2B-4D28-A080-DBF7DF64AE72}"/>
              </a:ext>
            </a:extLst>
          </p:cNvPr>
          <p:cNvPicPr>
            <a:picLocks noChangeAspect="1"/>
          </p:cNvPicPr>
          <p:nvPr/>
        </p:nvPicPr>
        <p:blipFill>
          <a:blip r:embed="rId5">
            <a:duotone>
              <a:prstClr val="black"/>
              <a:schemeClr val="accent4">
                <a:lumMod val="75000"/>
                <a:tint val="45000"/>
                <a:satMod val="400000"/>
              </a:schemeClr>
            </a:duotone>
            <a:extLst>
              <a:ext uri="{28A0092B-C50C-407E-A947-70E740481C1C}">
                <a14:useLocalDpi xmlns:a14="http://schemas.microsoft.com/office/drawing/2010/main" val="0"/>
              </a:ext>
            </a:extLst>
          </a:blip>
          <a:stretch>
            <a:fillRect/>
          </a:stretch>
        </p:blipFill>
        <p:spPr>
          <a:xfrm>
            <a:off x="3187701" y="3237251"/>
            <a:ext cx="2552184" cy="2552184"/>
          </a:xfrm>
          <a:prstGeom prst="rect">
            <a:avLst/>
          </a:prstGeom>
        </p:spPr>
      </p:pic>
      <p:pic>
        <p:nvPicPr>
          <p:cNvPr id="4" name="Picture 3">
            <a:extLst>
              <a:ext uri="{FF2B5EF4-FFF2-40B4-BE49-F238E27FC236}">
                <a16:creationId xmlns:a16="http://schemas.microsoft.com/office/drawing/2014/main" id="{484E0657-3199-4FF1-B782-881B3147E4BA}"/>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3611934" y="3657600"/>
            <a:ext cx="1700292" cy="1700292"/>
          </a:xfrm>
          <a:prstGeom prst="rect">
            <a:avLst/>
          </a:prstGeom>
        </p:spPr>
      </p:pic>
    </p:spTree>
    <p:extLst>
      <p:ext uri="{BB962C8B-B14F-4D97-AF65-F5344CB8AC3E}">
        <p14:creationId xmlns:p14="http://schemas.microsoft.com/office/powerpoint/2010/main" val="31600822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DDDB8"/>
        </a:solidFill>
        <a:effectLst/>
      </p:bgPr>
    </p:bg>
    <p:spTree>
      <p:nvGrpSpPr>
        <p:cNvPr id="1" name=""/>
        <p:cNvGrpSpPr/>
        <p:nvPr/>
      </p:nvGrpSpPr>
      <p:grpSpPr>
        <a:xfrm>
          <a:off x="0" y="0"/>
          <a:ext cx="0" cy="0"/>
          <a:chOff x="0" y="0"/>
          <a:chExt cx="0" cy="0"/>
        </a:xfrm>
      </p:grpSpPr>
      <p:pic>
        <p:nvPicPr>
          <p:cNvPr id="10" name="Content Placeholder 4">
            <a:extLst>
              <a:ext uri="{FF2B5EF4-FFF2-40B4-BE49-F238E27FC236}">
                <a16:creationId xmlns:a16="http://schemas.microsoft.com/office/drawing/2014/main" id="{DF15759A-FBD1-4D55-BADB-0999E3C452B3}"/>
              </a:ext>
            </a:extLst>
          </p:cNvPr>
          <p:cNvPicPr>
            <a:picLocks noChangeAspect="1"/>
          </p:cNvPicPr>
          <p:nvPr/>
        </p:nvPicPr>
        <p:blipFill rotWithShape="1">
          <a:blip r:embed="rId2">
            <a:extLst>
              <a:ext uri="{28A0092B-C50C-407E-A947-70E740481C1C}">
                <a14:useLocalDpi xmlns:a14="http://schemas.microsoft.com/office/drawing/2010/main" val="0"/>
              </a:ext>
            </a:extLst>
          </a:blip>
          <a:srcRect b="42709"/>
          <a:stretch/>
        </p:blipFill>
        <p:spPr>
          <a:xfrm>
            <a:off x="-231775" y="4795838"/>
            <a:ext cx="3419476" cy="2062162"/>
          </a:xfrm>
          <a:prstGeom prst="rect">
            <a:avLst/>
          </a:prstGeom>
        </p:spPr>
      </p:pic>
      <p:sp>
        <p:nvSpPr>
          <p:cNvPr id="11" name="Speech Bubble: Rectangle with Corners Rounded 10">
            <a:extLst>
              <a:ext uri="{FF2B5EF4-FFF2-40B4-BE49-F238E27FC236}">
                <a16:creationId xmlns:a16="http://schemas.microsoft.com/office/drawing/2014/main" id="{237A8E7B-D350-4EA5-B291-C6B596E0722B}"/>
              </a:ext>
            </a:extLst>
          </p:cNvPr>
          <p:cNvSpPr/>
          <p:nvPr/>
        </p:nvSpPr>
        <p:spPr>
          <a:xfrm>
            <a:off x="2088238" y="211190"/>
            <a:ext cx="4660900" cy="3802010"/>
          </a:xfrm>
          <a:prstGeom prst="wedgeRoundRectCallout">
            <a:avLst>
              <a:gd name="adj1" fmla="val -44912"/>
              <a:gd name="adj2" fmla="val 6677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solidFill>
                  <a:schemeClr val="tx1"/>
                </a:solidFill>
              </a:rPr>
              <a:t>Aesop's Fables </a:t>
            </a:r>
            <a:r>
              <a:rPr lang="en-US" sz="2000" dirty="0">
                <a:solidFill>
                  <a:schemeClr val="tx1"/>
                </a:solidFill>
              </a:rPr>
              <a:t>is a collection of fables written by a slave and story-teller who lived in Ancient Greece between 620 and 560 BC. </a:t>
            </a:r>
            <a:r>
              <a:rPr lang="en-US" sz="2000" i="1" dirty="0">
                <a:solidFill>
                  <a:schemeClr val="tx1"/>
                </a:solidFill>
              </a:rPr>
              <a:t>Aesop's Fables </a:t>
            </a:r>
            <a:r>
              <a:rPr lang="en-US" sz="2000" dirty="0">
                <a:solidFill>
                  <a:schemeClr val="tx1"/>
                </a:solidFill>
              </a:rPr>
              <a:t>are mostly short animal stories with each fable ending with a moral advice. His fables are some of the most well known </a:t>
            </a:r>
          </a:p>
          <a:p>
            <a:pPr algn="ctr"/>
            <a:r>
              <a:rPr lang="en-US" sz="2000" dirty="0">
                <a:solidFill>
                  <a:schemeClr val="tx1"/>
                </a:solidFill>
              </a:rPr>
              <a:t>in the world. Many stories, such as </a:t>
            </a:r>
          </a:p>
          <a:p>
            <a:pPr algn="ctr"/>
            <a:r>
              <a:rPr lang="en-US" sz="2000" dirty="0">
                <a:solidFill>
                  <a:schemeClr val="tx1"/>
                </a:solidFill>
              </a:rPr>
              <a:t>"The Fox and the Grapes” and </a:t>
            </a:r>
          </a:p>
          <a:p>
            <a:pPr algn="ctr"/>
            <a:r>
              <a:rPr lang="en-US" sz="2000" dirty="0">
                <a:solidFill>
                  <a:schemeClr val="tx1"/>
                </a:solidFill>
              </a:rPr>
              <a:t>“The Tortoise and the Hare,” are </a:t>
            </a:r>
          </a:p>
          <a:p>
            <a:pPr algn="ctr"/>
            <a:r>
              <a:rPr lang="en-US" sz="2000" dirty="0">
                <a:solidFill>
                  <a:schemeClr val="tx1"/>
                </a:solidFill>
              </a:rPr>
              <a:t>well-known throughout the world. </a:t>
            </a:r>
          </a:p>
        </p:txBody>
      </p:sp>
      <p:sp>
        <p:nvSpPr>
          <p:cNvPr id="12" name="Rectangle: Rounded Corners 11">
            <a:hlinkClick r:id="rId3" action="ppaction://hlinksldjump"/>
            <a:extLst>
              <a:ext uri="{FF2B5EF4-FFF2-40B4-BE49-F238E27FC236}">
                <a16:creationId xmlns:a16="http://schemas.microsoft.com/office/drawing/2014/main" id="{9B6A36D0-6290-4ADB-AEC6-5F3E73999165}"/>
              </a:ext>
            </a:extLst>
          </p:cNvPr>
          <p:cNvSpPr/>
          <p:nvPr/>
        </p:nvSpPr>
        <p:spPr>
          <a:xfrm>
            <a:off x="2472869" y="5968006"/>
            <a:ext cx="1600200" cy="889994"/>
          </a:xfrm>
          <a:prstGeom prst="roundRect">
            <a:avLst/>
          </a:prstGeom>
          <a:solidFill>
            <a:srgbClr val="00B0F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hlinkClick r:id="rId3" action="ppaction://hlinksldjump"/>
            <a:extLst>
              <a:ext uri="{FF2B5EF4-FFF2-40B4-BE49-F238E27FC236}">
                <a16:creationId xmlns:a16="http://schemas.microsoft.com/office/drawing/2014/main" id="{23F3EF9B-10F5-42A4-AE77-BA0055034A05}"/>
              </a:ext>
            </a:extLst>
          </p:cNvPr>
          <p:cNvSpPr txBox="1"/>
          <p:nvPr/>
        </p:nvSpPr>
        <p:spPr>
          <a:xfrm>
            <a:off x="2574469" y="5997624"/>
            <a:ext cx="1396999" cy="830997"/>
          </a:xfrm>
          <a:prstGeom prst="rect">
            <a:avLst/>
          </a:prstGeom>
          <a:noFill/>
        </p:spPr>
        <p:txBody>
          <a:bodyPr wrap="square" rtlCol="0">
            <a:spAutoFit/>
          </a:bodyPr>
          <a:lstStyle/>
          <a:p>
            <a:pPr algn="ctr"/>
            <a:r>
              <a:rPr lang="en-US" sz="2400" dirty="0">
                <a:solidFill>
                  <a:schemeClr val="bg1"/>
                </a:solidFill>
              </a:rPr>
              <a:t>Realistic</a:t>
            </a:r>
          </a:p>
          <a:p>
            <a:pPr algn="ctr"/>
            <a:r>
              <a:rPr lang="en-US" sz="2400" dirty="0">
                <a:solidFill>
                  <a:schemeClr val="bg1"/>
                </a:solidFill>
              </a:rPr>
              <a:t>Fiction</a:t>
            </a:r>
          </a:p>
        </p:txBody>
      </p:sp>
      <p:sp>
        <p:nvSpPr>
          <p:cNvPr id="14" name="Rectangle: Rounded Corners 13">
            <a:hlinkClick r:id="rId4" action="ppaction://hlinksldjump"/>
            <a:extLst>
              <a:ext uri="{FF2B5EF4-FFF2-40B4-BE49-F238E27FC236}">
                <a16:creationId xmlns:a16="http://schemas.microsoft.com/office/drawing/2014/main" id="{685459B0-967E-47EC-9588-24013982DE54}"/>
              </a:ext>
            </a:extLst>
          </p:cNvPr>
          <p:cNvSpPr/>
          <p:nvPr/>
        </p:nvSpPr>
        <p:spPr>
          <a:xfrm>
            <a:off x="4194625" y="5968006"/>
            <a:ext cx="1600200" cy="889994"/>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hlinkClick r:id="rId4" action="ppaction://hlinksldjump"/>
            <a:extLst>
              <a:ext uri="{FF2B5EF4-FFF2-40B4-BE49-F238E27FC236}">
                <a16:creationId xmlns:a16="http://schemas.microsoft.com/office/drawing/2014/main" id="{C5D9E4F1-88CD-4650-BD58-03E6506C2EB8}"/>
              </a:ext>
            </a:extLst>
          </p:cNvPr>
          <p:cNvSpPr txBox="1"/>
          <p:nvPr/>
        </p:nvSpPr>
        <p:spPr>
          <a:xfrm>
            <a:off x="4194626" y="6197333"/>
            <a:ext cx="1600200" cy="430887"/>
          </a:xfrm>
          <a:prstGeom prst="rect">
            <a:avLst/>
          </a:prstGeom>
          <a:noFill/>
        </p:spPr>
        <p:txBody>
          <a:bodyPr wrap="square" rtlCol="0">
            <a:spAutoFit/>
          </a:bodyPr>
          <a:lstStyle/>
          <a:p>
            <a:pPr algn="ctr"/>
            <a:r>
              <a:rPr lang="en-US" sz="2200" dirty="0">
                <a:solidFill>
                  <a:schemeClr val="bg1"/>
                </a:solidFill>
              </a:rPr>
              <a:t>Traditional</a:t>
            </a:r>
          </a:p>
        </p:txBody>
      </p:sp>
      <p:sp>
        <p:nvSpPr>
          <p:cNvPr id="16" name="Rectangle: Rounded Corners 15">
            <a:hlinkClick r:id="rId5" action="ppaction://hlinksldjump"/>
            <a:extLst>
              <a:ext uri="{FF2B5EF4-FFF2-40B4-BE49-F238E27FC236}">
                <a16:creationId xmlns:a16="http://schemas.microsoft.com/office/drawing/2014/main" id="{2572EE48-7F4D-4AA4-89F0-E8F64D1B8DE5}"/>
              </a:ext>
            </a:extLst>
          </p:cNvPr>
          <p:cNvSpPr/>
          <p:nvPr/>
        </p:nvSpPr>
        <p:spPr>
          <a:xfrm>
            <a:off x="5916381" y="5954956"/>
            <a:ext cx="1600200" cy="889994"/>
          </a:xfrm>
          <a:prstGeom prst="roundRect">
            <a:avLst/>
          </a:prstGeom>
          <a:solidFill>
            <a:srgbClr val="C00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hlinkClick r:id="rId5" action="ppaction://hlinksldjump"/>
            <a:extLst>
              <a:ext uri="{FF2B5EF4-FFF2-40B4-BE49-F238E27FC236}">
                <a16:creationId xmlns:a16="http://schemas.microsoft.com/office/drawing/2014/main" id="{F014CD54-A615-4033-AA16-7F439512E1AB}"/>
              </a:ext>
            </a:extLst>
          </p:cNvPr>
          <p:cNvSpPr txBox="1"/>
          <p:nvPr/>
        </p:nvSpPr>
        <p:spPr>
          <a:xfrm>
            <a:off x="6017981" y="6182170"/>
            <a:ext cx="1396999" cy="461665"/>
          </a:xfrm>
          <a:prstGeom prst="rect">
            <a:avLst/>
          </a:prstGeom>
          <a:solidFill>
            <a:srgbClr val="C00000"/>
          </a:solidFill>
        </p:spPr>
        <p:txBody>
          <a:bodyPr wrap="square" rtlCol="0">
            <a:spAutoFit/>
          </a:bodyPr>
          <a:lstStyle/>
          <a:p>
            <a:pPr algn="ctr"/>
            <a:r>
              <a:rPr lang="en-US" sz="2400" dirty="0">
                <a:solidFill>
                  <a:schemeClr val="bg1"/>
                </a:solidFill>
              </a:rPr>
              <a:t>Fantasy</a:t>
            </a:r>
          </a:p>
        </p:txBody>
      </p:sp>
      <p:pic>
        <p:nvPicPr>
          <p:cNvPr id="4" name="Picture 3">
            <a:extLst>
              <a:ext uri="{FF2B5EF4-FFF2-40B4-BE49-F238E27FC236}">
                <a16:creationId xmlns:a16="http://schemas.microsoft.com/office/drawing/2014/main" id="{CD2649BD-5F27-4936-ABA1-89794A8FD2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97881" y="0"/>
            <a:ext cx="4494120" cy="6858000"/>
          </a:xfrm>
          <a:prstGeom prst="rect">
            <a:avLst/>
          </a:prstGeom>
        </p:spPr>
      </p:pic>
    </p:spTree>
    <p:extLst>
      <p:ext uri="{BB962C8B-B14F-4D97-AF65-F5344CB8AC3E}">
        <p14:creationId xmlns:p14="http://schemas.microsoft.com/office/powerpoint/2010/main" val="35779376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DDDB8"/>
        </a:solidFill>
        <a:effectLst/>
      </p:bgPr>
    </p:bg>
    <p:spTree>
      <p:nvGrpSpPr>
        <p:cNvPr id="1" name=""/>
        <p:cNvGrpSpPr/>
        <p:nvPr/>
      </p:nvGrpSpPr>
      <p:grpSpPr>
        <a:xfrm>
          <a:off x="0" y="0"/>
          <a:ext cx="0" cy="0"/>
          <a:chOff x="0" y="0"/>
          <a:chExt cx="0" cy="0"/>
        </a:xfrm>
      </p:grpSpPr>
      <p:pic>
        <p:nvPicPr>
          <p:cNvPr id="10" name="Content Placeholder 4">
            <a:extLst>
              <a:ext uri="{FF2B5EF4-FFF2-40B4-BE49-F238E27FC236}">
                <a16:creationId xmlns:a16="http://schemas.microsoft.com/office/drawing/2014/main" id="{DF15759A-FBD1-4D55-BADB-0999E3C452B3}"/>
              </a:ext>
            </a:extLst>
          </p:cNvPr>
          <p:cNvPicPr>
            <a:picLocks noChangeAspect="1"/>
          </p:cNvPicPr>
          <p:nvPr/>
        </p:nvPicPr>
        <p:blipFill rotWithShape="1">
          <a:blip r:embed="rId2">
            <a:extLst>
              <a:ext uri="{28A0092B-C50C-407E-A947-70E740481C1C}">
                <a14:useLocalDpi xmlns:a14="http://schemas.microsoft.com/office/drawing/2010/main" val="0"/>
              </a:ext>
            </a:extLst>
          </a:blip>
          <a:srcRect b="42709"/>
          <a:stretch/>
        </p:blipFill>
        <p:spPr>
          <a:xfrm>
            <a:off x="-231775" y="4795838"/>
            <a:ext cx="3419476" cy="2062162"/>
          </a:xfrm>
          <a:prstGeom prst="rect">
            <a:avLst/>
          </a:prstGeom>
        </p:spPr>
      </p:pic>
      <p:sp>
        <p:nvSpPr>
          <p:cNvPr id="11" name="Speech Bubble: Rectangle with Corners Rounded 10">
            <a:extLst>
              <a:ext uri="{FF2B5EF4-FFF2-40B4-BE49-F238E27FC236}">
                <a16:creationId xmlns:a16="http://schemas.microsoft.com/office/drawing/2014/main" id="{237A8E7B-D350-4EA5-B291-C6B596E0722B}"/>
              </a:ext>
            </a:extLst>
          </p:cNvPr>
          <p:cNvSpPr/>
          <p:nvPr/>
        </p:nvSpPr>
        <p:spPr>
          <a:xfrm>
            <a:off x="2088238" y="211190"/>
            <a:ext cx="4660900" cy="2620910"/>
          </a:xfrm>
          <a:prstGeom prst="wedgeRoundRectCallout">
            <a:avLst>
              <a:gd name="adj1" fmla="val -39190"/>
              <a:gd name="adj2" fmla="val 8034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I wish that animals could talk, but I don’t think they have that ability.  These stories are not realistic—take a look at the description again to see if you can find a better fit!</a:t>
            </a:r>
          </a:p>
          <a:p>
            <a:pPr algn="ctr"/>
            <a:endParaRPr lang="en-US" sz="2000" dirty="0">
              <a:solidFill>
                <a:schemeClr val="tx1"/>
              </a:solidFill>
            </a:endParaRPr>
          </a:p>
          <a:p>
            <a:pPr algn="ctr"/>
            <a:r>
              <a:rPr lang="en-US" sz="2000" dirty="0">
                <a:solidFill>
                  <a:schemeClr val="tx1"/>
                </a:solidFill>
              </a:rPr>
              <a:t>Try again!</a:t>
            </a:r>
          </a:p>
        </p:txBody>
      </p:sp>
      <p:sp>
        <p:nvSpPr>
          <p:cNvPr id="12" name="Rectangle: Rounded Corners 11">
            <a:hlinkClick r:id="rId3" action="ppaction://hlinksldjump"/>
            <a:extLst>
              <a:ext uri="{FF2B5EF4-FFF2-40B4-BE49-F238E27FC236}">
                <a16:creationId xmlns:a16="http://schemas.microsoft.com/office/drawing/2014/main" id="{9B6A36D0-6290-4ADB-AEC6-5F3E73999165}"/>
              </a:ext>
            </a:extLst>
          </p:cNvPr>
          <p:cNvSpPr/>
          <p:nvPr/>
        </p:nvSpPr>
        <p:spPr>
          <a:xfrm>
            <a:off x="2472869" y="5968006"/>
            <a:ext cx="1600200" cy="889994"/>
          </a:xfrm>
          <a:prstGeom prst="roundRect">
            <a:avLst/>
          </a:prstGeom>
          <a:solidFill>
            <a:srgbClr val="00B0F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hlinkClick r:id="rId3" action="ppaction://hlinksldjump"/>
            <a:extLst>
              <a:ext uri="{FF2B5EF4-FFF2-40B4-BE49-F238E27FC236}">
                <a16:creationId xmlns:a16="http://schemas.microsoft.com/office/drawing/2014/main" id="{23F3EF9B-10F5-42A4-AE77-BA0055034A05}"/>
              </a:ext>
            </a:extLst>
          </p:cNvPr>
          <p:cNvSpPr txBox="1"/>
          <p:nvPr/>
        </p:nvSpPr>
        <p:spPr>
          <a:xfrm>
            <a:off x="2574469" y="5997624"/>
            <a:ext cx="1396999" cy="830997"/>
          </a:xfrm>
          <a:prstGeom prst="rect">
            <a:avLst/>
          </a:prstGeom>
          <a:noFill/>
        </p:spPr>
        <p:txBody>
          <a:bodyPr wrap="square" rtlCol="0">
            <a:spAutoFit/>
          </a:bodyPr>
          <a:lstStyle/>
          <a:p>
            <a:pPr algn="ctr"/>
            <a:r>
              <a:rPr lang="en-US" sz="2400" dirty="0">
                <a:solidFill>
                  <a:schemeClr val="bg1"/>
                </a:solidFill>
              </a:rPr>
              <a:t>Realistic</a:t>
            </a:r>
          </a:p>
          <a:p>
            <a:pPr algn="ctr"/>
            <a:r>
              <a:rPr lang="en-US" sz="2400" dirty="0">
                <a:solidFill>
                  <a:schemeClr val="bg1"/>
                </a:solidFill>
              </a:rPr>
              <a:t>Fiction</a:t>
            </a:r>
          </a:p>
        </p:txBody>
      </p:sp>
      <p:sp>
        <p:nvSpPr>
          <p:cNvPr id="14" name="Rectangle: Rounded Corners 13">
            <a:hlinkClick r:id="rId4" action="ppaction://hlinksldjump"/>
            <a:extLst>
              <a:ext uri="{FF2B5EF4-FFF2-40B4-BE49-F238E27FC236}">
                <a16:creationId xmlns:a16="http://schemas.microsoft.com/office/drawing/2014/main" id="{685459B0-967E-47EC-9588-24013982DE54}"/>
              </a:ext>
            </a:extLst>
          </p:cNvPr>
          <p:cNvSpPr/>
          <p:nvPr/>
        </p:nvSpPr>
        <p:spPr>
          <a:xfrm>
            <a:off x="4194625" y="5968006"/>
            <a:ext cx="1600200" cy="889994"/>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hlinkClick r:id="rId4" action="ppaction://hlinksldjump"/>
            <a:extLst>
              <a:ext uri="{FF2B5EF4-FFF2-40B4-BE49-F238E27FC236}">
                <a16:creationId xmlns:a16="http://schemas.microsoft.com/office/drawing/2014/main" id="{C5D9E4F1-88CD-4650-BD58-03E6506C2EB8}"/>
              </a:ext>
            </a:extLst>
          </p:cNvPr>
          <p:cNvSpPr txBox="1"/>
          <p:nvPr/>
        </p:nvSpPr>
        <p:spPr>
          <a:xfrm>
            <a:off x="4194626" y="6197333"/>
            <a:ext cx="1600200" cy="430887"/>
          </a:xfrm>
          <a:prstGeom prst="rect">
            <a:avLst/>
          </a:prstGeom>
          <a:noFill/>
        </p:spPr>
        <p:txBody>
          <a:bodyPr wrap="square" rtlCol="0">
            <a:spAutoFit/>
          </a:bodyPr>
          <a:lstStyle/>
          <a:p>
            <a:pPr algn="ctr"/>
            <a:r>
              <a:rPr lang="en-US" sz="2200" dirty="0">
                <a:solidFill>
                  <a:schemeClr val="bg1"/>
                </a:solidFill>
              </a:rPr>
              <a:t>Traditional</a:t>
            </a:r>
          </a:p>
        </p:txBody>
      </p:sp>
      <p:sp>
        <p:nvSpPr>
          <p:cNvPr id="16" name="Rectangle: Rounded Corners 15">
            <a:hlinkClick r:id="rId5" action="ppaction://hlinksldjump"/>
            <a:extLst>
              <a:ext uri="{FF2B5EF4-FFF2-40B4-BE49-F238E27FC236}">
                <a16:creationId xmlns:a16="http://schemas.microsoft.com/office/drawing/2014/main" id="{2572EE48-7F4D-4AA4-89F0-E8F64D1B8DE5}"/>
              </a:ext>
            </a:extLst>
          </p:cNvPr>
          <p:cNvSpPr/>
          <p:nvPr/>
        </p:nvSpPr>
        <p:spPr>
          <a:xfrm>
            <a:off x="5916381" y="5954956"/>
            <a:ext cx="1600200" cy="889994"/>
          </a:xfrm>
          <a:prstGeom prst="roundRect">
            <a:avLst/>
          </a:prstGeom>
          <a:solidFill>
            <a:srgbClr val="C00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hlinkClick r:id="rId5" action="ppaction://hlinksldjump"/>
            <a:extLst>
              <a:ext uri="{FF2B5EF4-FFF2-40B4-BE49-F238E27FC236}">
                <a16:creationId xmlns:a16="http://schemas.microsoft.com/office/drawing/2014/main" id="{F014CD54-A615-4033-AA16-7F439512E1AB}"/>
              </a:ext>
            </a:extLst>
          </p:cNvPr>
          <p:cNvSpPr txBox="1"/>
          <p:nvPr/>
        </p:nvSpPr>
        <p:spPr>
          <a:xfrm>
            <a:off x="6017981" y="6182170"/>
            <a:ext cx="1396999" cy="461665"/>
          </a:xfrm>
          <a:prstGeom prst="rect">
            <a:avLst/>
          </a:prstGeom>
          <a:solidFill>
            <a:srgbClr val="C00000"/>
          </a:solidFill>
        </p:spPr>
        <p:txBody>
          <a:bodyPr wrap="square" rtlCol="0">
            <a:spAutoFit/>
          </a:bodyPr>
          <a:lstStyle/>
          <a:p>
            <a:pPr algn="ctr"/>
            <a:r>
              <a:rPr lang="en-US" sz="2400" dirty="0">
                <a:solidFill>
                  <a:schemeClr val="bg1"/>
                </a:solidFill>
              </a:rPr>
              <a:t>Fantasy</a:t>
            </a:r>
          </a:p>
        </p:txBody>
      </p:sp>
      <p:pic>
        <p:nvPicPr>
          <p:cNvPr id="4" name="Picture 3">
            <a:extLst>
              <a:ext uri="{FF2B5EF4-FFF2-40B4-BE49-F238E27FC236}">
                <a16:creationId xmlns:a16="http://schemas.microsoft.com/office/drawing/2014/main" id="{CD2649BD-5F27-4936-ABA1-89794A8FD2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97881" y="0"/>
            <a:ext cx="4494120" cy="6858000"/>
          </a:xfrm>
          <a:prstGeom prst="rect">
            <a:avLst/>
          </a:prstGeom>
        </p:spPr>
      </p:pic>
      <p:sp>
        <p:nvSpPr>
          <p:cNvPr id="18" name="Rectangle: Rounded Corners 17">
            <a:hlinkClick r:id="rId7" action="ppaction://hlinksldjump"/>
            <a:extLst>
              <a:ext uri="{FF2B5EF4-FFF2-40B4-BE49-F238E27FC236}">
                <a16:creationId xmlns:a16="http://schemas.microsoft.com/office/drawing/2014/main" id="{FECCBAAC-BA64-47C7-947F-C08F443888D6}"/>
              </a:ext>
            </a:extLst>
          </p:cNvPr>
          <p:cNvSpPr/>
          <p:nvPr/>
        </p:nvSpPr>
        <p:spPr>
          <a:xfrm>
            <a:off x="4073069" y="2920346"/>
            <a:ext cx="1721756" cy="671940"/>
          </a:xfrm>
          <a:prstGeom prst="roundRect">
            <a:avLst/>
          </a:prstGeom>
          <a:solidFill>
            <a:schemeClr val="accent4"/>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hlinkClick r:id="rId7" action="ppaction://hlinksldjump"/>
            <a:extLst>
              <a:ext uri="{FF2B5EF4-FFF2-40B4-BE49-F238E27FC236}">
                <a16:creationId xmlns:a16="http://schemas.microsoft.com/office/drawing/2014/main" id="{014B34C7-97C2-4735-879F-AA20AD12B486}"/>
              </a:ext>
            </a:extLst>
          </p:cNvPr>
          <p:cNvSpPr txBox="1"/>
          <p:nvPr/>
        </p:nvSpPr>
        <p:spPr>
          <a:xfrm>
            <a:off x="4073070" y="2929626"/>
            <a:ext cx="1721756" cy="646331"/>
          </a:xfrm>
          <a:prstGeom prst="rect">
            <a:avLst/>
          </a:prstGeom>
          <a:noFill/>
        </p:spPr>
        <p:txBody>
          <a:bodyPr wrap="square" rtlCol="0">
            <a:spAutoFit/>
          </a:bodyPr>
          <a:lstStyle/>
          <a:p>
            <a:pPr algn="ctr"/>
            <a:r>
              <a:rPr lang="en-US" dirty="0"/>
              <a:t>Re-read the description</a:t>
            </a:r>
          </a:p>
        </p:txBody>
      </p:sp>
    </p:spTree>
    <p:extLst>
      <p:ext uri="{BB962C8B-B14F-4D97-AF65-F5344CB8AC3E}">
        <p14:creationId xmlns:p14="http://schemas.microsoft.com/office/powerpoint/2010/main" val="38985718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DDDB8"/>
        </a:solidFill>
        <a:effectLst/>
      </p:bgPr>
    </p:bg>
    <p:spTree>
      <p:nvGrpSpPr>
        <p:cNvPr id="1" name=""/>
        <p:cNvGrpSpPr/>
        <p:nvPr/>
      </p:nvGrpSpPr>
      <p:grpSpPr>
        <a:xfrm>
          <a:off x="0" y="0"/>
          <a:ext cx="0" cy="0"/>
          <a:chOff x="0" y="0"/>
          <a:chExt cx="0" cy="0"/>
        </a:xfrm>
      </p:grpSpPr>
      <p:pic>
        <p:nvPicPr>
          <p:cNvPr id="10" name="Content Placeholder 4">
            <a:extLst>
              <a:ext uri="{FF2B5EF4-FFF2-40B4-BE49-F238E27FC236}">
                <a16:creationId xmlns:a16="http://schemas.microsoft.com/office/drawing/2014/main" id="{DF15759A-FBD1-4D55-BADB-0999E3C452B3}"/>
              </a:ext>
            </a:extLst>
          </p:cNvPr>
          <p:cNvPicPr>
            <a:picLocks noChangeAspect="1"/>
          </p:cNvPicPr>
          <p:nvPr/>
        </p:nvPicPr>
        <p:blipFill rotWithShape="1">
          <a:blip r:embed="rId2">
            <a:extLst>
              <a:ext uri="{28A0092B-C50C-407E-A947-70E740481C1C}">
                <a14:useLocalDpi xmlns:a14="http://schemas.microsoft.com/office/drawing/2010/main" val="0"/>
              </a:ext>
            </a:extLst>
          </a:blip>
          <a:srcRect b="42709"/>
          <a:stretch/>
        </p:blipFill>
        <p:spPr>
          <a:xfrm>
            <a:off x="-231775" y="4795838"/>
            <a:ext cx="3419476" cy="2062162"/>
          </a:xfrm>
          <a:prstGeom prst="rect">
            <a:avLst/>
          </a:prstGeom>
        </p:spPr>
      </p:pic>
      <p:sp>
        <p:nvSpPr>
          <p:cNvPr id="11" name="Speech Bubble: Rectangle with Corners Rounded 10">
            <a:extLst>
              <a:ext uri="{FF2B5EF4-FFF2-40B4-BE49-F238E27FC236}">
                <a16:creationId xmlns:a16="http://schemas.microsoft.com/office/drawing/2014/main" id="{237A8E7B-D350-4EA5-B291-C6B596E0722B}"/>
              </a:ext>
            </a:extLst>
          </p:cNvPr>
          <p:cNvSpPr/>
          <p:nvPr/>
        </p:nvSpPr>
        <p:spPr>
          <a:xfrm>
            <a:off x="2088238" y="211190"/>
            <a:ext cx="4660900" cy="2479376"/>
          </a:xfrm>
          <a:prstGeom prst="wedgeRoundRectCallout">
            <a:avLst>
              <a:gd name="adj1" fmla="val -40825"/>
              <a:gd name="adj2" fmla="val 8009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That’s a good guess, since fantasy books often do have talking animals in them.  However, there is a genre that is a better fit.  Think about how old these stories are—that’s an important clue!</a:t>
            </a:r>
          </a:p>
          <a:p>
            <a:pPr algn="ctr"/>
            <a:endParaRPr lang="en-US" sz="2000" dirty="0">
              <a:solidFill>
                <a:schemeClr val="tx1"/>
              </a:solidFill>
            </a:endParaRPr>
          </a:p>
          <a:p>
            <a:pPr algn="ctr"/>
            <a:r>
              <a:rPr lang="en-US" sz="2000" dirty="0">
                <a:solidFill>
                  <a:schemeClr val="tx1"/>
                </a:solidFill>
              </a:rPr>
              <a:t>Try again!</a:t>
            </a:r>
          </a:p>
        </p:txBody>
      </p:sp>
      <p:sp>
        <p:nvSpPr>
          <p:cNvPr id="12" name="Rectangle: Rounded Corners 11">
            <a:hlinkClick r:id="rId3" action="ppaction://hlinksldjump"/>
            <a:extLst>
              <a:ext uri="{FF2B5EF4-FFF2-40B4-BE49-F238E27FC236}">
                <a16:creationId xmlns:a16="http://schemas.microsoft.com/office/drawing/2014/main" id="{9B6A36D0-6290-4ADB-AEC6-5F3E73999165}"/>
              </a:ext>
            </a:extLst>
          </p:cNvPr>
          <p:cNvSpPr/>
          <p:nvPr/>
        </p:nvSpPr>
        <p:spPr>
          <a:xfrm>
            <a:off x="2472869" y="5968006"/>
            <a:ext cx="1600200" cy="889994"/>
          </a:xfrm>
          <a:prstGeom prst="roundRect">
            <a:avLst/>
          </a:prstGeom>
          <a:solidFill>
            <a:srgbClr val="00B0F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hlinkClick r:id="rId3" action="ppaction://hlinksldjump"/>
            <a:extLst>
              <a:ext uri="{FF2B5EF4-FFF2-40B4-BE49-F238E27FC236}">
                <a16:creationId xmlns:a16="http://schemas.microsoft.com/office/drawing/2014/main" id="{23F3EF9B-10F5-42A4-AE77-BA0055034A05}"/>
              </a:ext>
            </a:extLst>
          </p:cNvPr>
          <p:cNvSpPr txBox="1"/>
          <p:nvPr/>
        </p:nvSpPr>
        <p:spPr>
          <a:xfrm>
            <a:off x="2574469" y="5997624"/>
            <a:ext cx="1396999" cy="830997"/>
          </a:xfrm>
          <a:prstGeom prst="rect">
            <a:avLst/>
          </a:prstGeom>
          <a:noFill/>
        </p:spPr>
        <p:txBody>
          <a:bodyPr wrap="square" rtlCol="0">
            <a:spAutoFit/>
          </a:bodyPr>
          <a:lstStyle/>
          <a:p>
            <a:pPr algn="ctr"/>
            <a:r>
              <a:rPr lang="en-US" sz="2400" dirty="0">
                <a:solidFill>
                  <a:schemeClr val="bg1"/>
                </a:solidFill>
              </a:rPr>
              <a:t>Realistic</a:t>
            </a:r>
          </a:p>
          <a:p>
            <a:pPr algn="ctr"/>
            <a:r>
              <a:rPr lang="en-US" sz="2400" dirty="0">
                <a:solidFill>
                  <a:schemeClr val="bg1"/>
                </a:solidFill>
              </a:rPr>
              <a:t>Fiction</a:t>
            </a:r>
          </a:p>
        </p:txBody>
      </p:sp>
      <p:sp>
        <p:nvSpPr>
          <p:cNvPr id="14" name="Rectangle: Rounded Corners 13">
            <a:hlinkClick r:id="rId4" action="ppaction://hlinksldjump"/>
            <a:extLst>
              <a:ext uri="{FF2B5EF4-FFF2-40B4-BE49-F238E27FC236}">
                <a16:creationId xmlns:a16="http://schemas.microsoft.com/office/drawing/2014/main" id="{685459B0-967E-47EC-9588-24013982DE54}"/>
              </a:ext>
            </a:extLst>
          </p:cNvPr>
          <p:cNvSpPr/>
          <p:nvPr/>
        </p:nvSpPr>
        <p:spPr>
          <a:xfrm>
            <a:off x="4194625" y="5968006"/>
            <a:ext cx="1600200" cy="889994"/>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hlinkClick r:id="rId4" action="ppaction://hlinksldjump"/>
            <a:extLst>
              <a:ext uri="{FF2B5EF4-FFF2-40B4-BE49-F238E27FC236}">
                <a16:creationId xmlns:a16="http://schemas.microsoft.com/office/drawing/2014/main" id="{C5D9E4F1-88CD-4650-BD58-03E6506C2EB8}"/>
              </a:ext>
            </a:extLst>
          </p:cNvPr>
          <p:cNvSpPr txBox="1"/>
          <p:nvPr/>
        </p:nvSpPr>
        <p:spPr>
          <a:xfrm>
            <a:off x="4194626" y="6197333"/>
            <a:ext cx="1600200" cy="430887"/>
          </a:xfrm>
          <a:prstGeom prst="rect">
            <a:avLst/>
          </a:prstGeom>
          <a:noFill/>
        </p:spPr>
        <p:txBody>
          <a:bodyPr wrap="square" rtlCol="0">
            <a:spAutoFit/>
          </a:bodyPr>
          <a:lstStyle/>
          <a:p>
            <a:pPr algn="ctr"/>
            <a:r>
              <a:rPr lang="en-US" sz="2200" dirty="0">
                <a:solidFill>
                  <a:schemeClr val="bg1"/>
                </a:solidFill>
              </a:rPr>
              <a:t>Traditional</a:t>
            </a:r>
          </a:p>
        </p:txBody>
      </p:sp>
      <p:sp>
        <p:nvSpPr>
          <p:cNvPr id="16" name="Rectangle: Rounded Corners 15">
            <a:hlinkClick r:id="rId5" action="ppaction://hlinksldjump"/>
            <a:extLst>
              <a:ext uri="{FF2B5EF4-FFF2-40B4-BE49-F238E27FC236}">
                <a16:creationId xmlns:a16="http://schemas.microsoft.com/office/drawing/2014/main" id="{2572EE48-7F4D-4AA4-89F0-E8F64D1B8DE5}"/>
              </a:ext>
            </a:extLst>
          </p:cNvPr>
          <p:cNvSpPr/>
          <p:nvPr/>
        </p:nvSpPr>
        <p:spPr>
          <a:xfrm>
            <a:off x="5916381" y="5954956"/>
            <a:ext cx="1600200" cy="889994"/>
          </a:xfrm>
          <a:prstGeom prst="roundRect">
            <a:avLst/>
          </a:prstGeom>
          <a:solidFill>
            <a:srgbClr val="C00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hlinkClick r:id="rId5" action="ppaction://hlinksldjump"/>
            <a:extLst>
              <a:ext uri="{FF2B5EF4-FFF2-40B4-BE49-F238E27FC236}">
                <a16:creationId xmlns:a16="http://schemas.microsoft.com/office/drawing/2014/main" id="{F014CD54-A615-4033-AA16-7F439512E1AB}"/>
              </a:ext>
            </a:extLst>
          </p:cNvPr>
          <p:cNvSpPr txBox="1"/>
          <p:nvPr/>
        </p:nvSpPr>
        <p:spPr>
          <a:xfrm>
            <a:off x="6017981" y="6182170"/>
            <a:ext cx="1396999" cy="461665"/>
          </a:xfrm>
          <a:prstGeom prst="rect">
            <a:avLst/>
          </a:prstGeom>
          <a:solidFill>
            <a:srgbClr val="C00000"/>
          </a:solidFill>
        </p:spPr>
        <p:txBody>
          <a:bodyPr wrap="square" rtlCol="0">
            <a:spAutoFit/>
          </a:bodyPr>
          <a:lstStyle/>
          <a:p>
            <a:pPr algn="ctr"/>
            <a:r>
              <a:rPr lang="en-US" sz="2400" dirty="0">
                <a:solidFill>
                  <a:schemeClr val="bg1"/>
                </a:solidFill>
              </a:rPr>
              <a:t>Fantasy</a:t>
            </a:r>
          </a:p>
        </p:txBody>
      </p:sp>
      <p:pic>
        <p:nvPicPr>
          <p:cNvPr id="4" name="Picture 3">
            <a:extLst>
              <a:ext uri="{FF2B5EF4-FFF2-40B4-BE49-F238E27FC236}">
                <a16:creationId xmlns:a16="http://schemas.microsoft.com/office/drawing/2014/main" id="{CD2649BD-5F27-4936-ABA1-89794A8FD2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97881" y="0"/>
            <a:ext cx="4494120" cy="6858000"/>
          </a:xfrm>
          <a:prstGeom prst="rect">
            <a:avLst/>
          </a:prstGeom>
        </p:spPr>
      </p:pic>
      <p:sp>
        <p:nvSpPr>
          <p:cNvPr id="18" name="Rectangle: Rounded Corners 17">
            <a:hlinkClick r:id="rId7" action="ppaction://hlinksldjump"/>
            <a:extLst>
              <a:ext uri="{FF2B5EF4-FFF2-40B4-BE49-F238E27FC236}">
                <a16:creationId xmlns:a16="http://schemas.microsoft.com/office/drawing/2014/main" id="{B5997E6D-F04A-45F0-A9B1-C56B11D88DE6}"/>
              </a:ext>
            </a:extLst>
          </p:cNvPr>
          <p:cNvSpPr/>
          <p:nvPr/>
        </p:nvSpPr>
        <p:spPr>
          <a:xfrm>
            <a:off x="4073069" y="2920346"/>
            <a:ext cx="1721756" cy="671940"/>
          </a:xfrm>
          <a:prstGeom prst="roundRect">
            <a:avLst/>
          </a:prstGeom>
          <a:solidFill>
            <a:schemeClr val="accent4"/>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hlinkClick r:id="rId8" action="ppaction://hlinksldjump"/>
            <a:extLst>
              <a:ext uri="{FF2B5EF4-FFF2-40B4-BE49-F238E27FC236}">
                <a16:creationId xmlns:a16="http://schemas.microsoft.com/office/drawing/2014/main" id="{4A9F4189-09E4-409F-9AA4-A3395946D7BA}"/>
              </a:ext>
            </a:extLst>
          </p:cNvPr>
          <p:cNvSpPr txBox="1"/>
          <p:nvPr/>
        </p:nvSpPr>
        <p:spPr>
          <a:xfrm>
            <a:off x="4073070" y="2929626"/>
            <a:ext cx="1721756" cy="646331"/>
          </a:xfrm>
          <a:prstGeom prst="rect">
            <a:avLst/>
          </a:prstGeom>
          <a:noFill/>
        </p:spPr>
        <p:txBody>
          <a:bodyPr wrap="square" rtlCol="0">
            <a:spAutoFit/>
          </a:bodyPr>
          <a:lstStyle/>
          <a:p>
            <a:pPr algn="ctr"/>
            <a:r>
              <a:rPr lang="en-US" dirty="0"/>
              <a:t>Re-read the description</a:t>
            </a:r>
          </a:p>
        </p:txBody>
      </p:sp>
    </p:spTree>
    <p:extLst>
      <p:ext uri="{BB962C8B-B14F-4D97-AF65-F5344CB8AC3E}">
        <p14:creationId xmlns:p14="http://schemas.microsoft.com/office/powerpoint/2010/main" val="17360942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DDDB8"/>
        </a:solidFill>
        <a:effectLst/>
      </p:bgPr>
    </p:bg>
    <p:spTree>
      <p:nvGrpSpPr>
        <p:cNvPr id="1" name=""/>
        <p:cNvGrpSpPr/>
        <p:nvPr/>
      </p:nvGrpSpPr>
      <p:grpSpPr>
        <a:xfrm>
          <a:off x="0" y="0"/>
          <a:ext cx="0" cy="0"/>
          <a:chOff x="0" y="0"/>
          <a:chExt cx="0" cy="0"/>
        </a:xfrm>
      </p:grpSpPr>
      <p:pic>
        <p:nvPicPr>
          <p:cNvPr id="10" name="Content Placeholder 4">
            <a:extLst>
              <a:ext uri="{FF2B5EF4-FFF2-40B4-BE49-F238E27FC236}">
                <a16:creationId xmlns:a16="http://schemas.microsoft.com/office/drawing/2014/main" id="{DF15759A-FBD1-4D55-BADB-0999E3C452B3}"/>
              </a:ext>
            </a:extLst>
          </p:cNvPr>
          <p:cNvPicPr>
            <a:picLocks noChangeAspect="1"/>
          </p:cNvPicPr>
          <p:nvPr/>
        </p:nvPicPr>
        <p:blipFill rotWithShape="1">
          <a:blip r:embed="rId2">
            <a:extLst>
              <a:ext uri="{28A0092B-C50C-407E-A947-70E740481C1C}">
                <a14:useLocalDpi xmlns:a14="http://schemas.microsoft.com/office/drawing/2010/main" val="0"/>
              </a:ext>
            </a:extLst>
          </a:blip>
          <a:srcRect b="42709"/>
          <a:stretch/>
        </p:blipFill>
        <p:spPr>
          <a:xfrm>
            <a:off x="-231775" y="4795838"/>
            <a:ext cx="3419476" cy="2062162"/>
          </a:xfrm>
          <a:prstGeom prst="rect">
            <a:avLst/>
          </a:prstGeom>
        </p:spPr>
      </p:pic>
      <p:sp>
        <p:nvSpPr>
          <p:cNvPr id="11" name="Speech Bubble: Rectangle with Corners Rounded 10">
            <a:extLst>
              <a:ext uri="{FF2B5EF4-FFF2-40B4-BE49-F238E27FC236}">
                <a16:creationId xmlns:a16="http://schemas.microsoft.com/office/drawing/2014/main" id="{237A8E7B-D350-4EA5-B291-C6B596E0722B}"/>
              </a:ext>
            </a:extLst>
          </p:cNvPr>
          <p:cNvSpPr/>
          <p:nvPr/>
        </p:nvSpPr>
        <p:spPr>
          <a:xfrm>
            <a:off x="2088238" y="211190"/>
            <a:ext cx="4660900" cy="1935110"/>
          </a:xfrm>
          <a:prstGeom prst="wedgeRoundRectCallout">
            <a:avLst>
              <a:gd name="adj1" fmla="val -34558"/>
              <a:gd name="adj2" fmla="val 8777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You’re right!  Aesop’s stories have been told orally throughout history, so they are considered traditional literature.</a:t>
            </a:r>
          </a:p>
        </p:txBody>
      </p:sp>
      <p:pic>
        <p:nvPicPr>
          <p:cNvPr id="4" name="Picture 3">
            <a:extLst>
              <a:ext uri="{FF2B5EF4-FFF2-40B4-BE49-F238E27FC236}">
                <a16:creationId xmlns:a16="http://schemas.microsoft.com/office/drawing/2014/main" id="{CD2649BD-5F27-4936-ABA1-89794A8FD2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7881" y="0"/>
            <a:ext cx="4494120" cy="6858000"/>
          </a:xfrm>
          <a:prstGeom prst="rect">
            <a:avLst/>
          </a:prstGeom>
        </p:spPr>
      </p:pic>
      <p:pic>
        <p:nvPicPr>
          <p:cNvPr id="18" name="Picture 17">
            <a:extLst>
              <a:ext uri="{FF2B5EF4-FFF2-40B4-BE49-F238E27FC236}">
                <a16:creationId xmlns:a16="http://schemas.microsoft.com/office/drawing/2014/main" id="{9911D6A9-C822-4B35-B0C0-0B17098A0A88}"/>
              </a:ext>
            </a:extLst>
          </p:cNvPr>
          <p:cNvPicPr>
            <a:picLocks noChangeAspect="1"/>
          </p:cNvPicPr>
          <p:nvPr/>
        </p:nvPicPr>
        <p:blipFill>
          <a:blip r:embed="rId4">
            <a:duotone>
              <a:prstClr val="black"/>
              <a:schemeClr val="accent4">
                <a:lumMod val="75000"/>
                <a:tint val="45000"/>
                <a:satMod val="400000"/>
              </a:schemeClr>
            </a:duotone>
            <a:extLst>
              <a:ext uri="{28A0092B-C50C-407E-A947-70E740481C1C}">
                <a14:useLocalDpi xmlns:a14="http://schemas.microsoft.com/office/drawing/2010/main" val="0"/>
              </a:ext>
            </a:extLst>
          </a:blip>
          <a:stretch>
            <a:fillRect/>
          </a:stretch>
        </p:blipFill>
        <p:spPr>
          <a:xfrm>
            <a:off x="3187701" y="3237251"/>
            <a:ext cx="2552184" cy="2552184"/>
          </a:xfrm>
          <a:prstGeom prst="rect">
            <a:avLst/>
          </a:prstGeom>
        </p:spPr>
      </p:pic>
      <p:pic>
        <p:nvPicPr>
          <p:cNvPr id="19" name="Picture 18">
            <a:extLst>
              <a:ext uri="{FF2B5EF4-FFF2-40B4-BE49-F238E27FC236}">
                <a16:creationId xmlns:a16="http://schemas.microsoft.com/office/drawing/2014/main" id="{2B8AA02E-ADC1-4EC3-B191-A840F25E431E}"/>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611934" y="3657600"/>
            <a:ext cx="1700292" cy="1700292"/>
          </a:xfrm>
          <a:prstGeom prst="rect">
            <a:avLst/>
          </a:prstGeom>
        </p:spPr>
      </p:pic>
      <p:sp>
        <p:nvSpPr>
          <p:cNvPr id="2" name="Rectangle: Rounded Corners 1">
            <a:extLst>
              <a:ext uri="{FF2B5EF4-FFF2-40B4-BE49-F238E27FC236}">
                <a16:creationId xmlns:a16="http://schemas.microsoft.com/office/drawing/2014/main" id="{F1A8B6D9-239C-40C0-A63F-30FF78DE1495}"/>
              </a:ext>
            </a:extLst>
          </p:cNvPr>
          <p:cNvSpPr/>
          <p:nvPr/>
        </p:nvSpPr>
        <p:spPr>
          <a:xfrm>
            <a:off x="3835400" y="3657600"/>
            <a:ext cx="1231900" cy="17002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A4AD3C4-5AFD-4357-881A-BB37A430F21B}"/>
              </a:ext>
            </a:extLst>
          </p:cNvPr>
          <p:cNvSpPr txBox="1"/>
          <p:nvPr/>
        </p:nvSpPr>
        <p:spPr>
          <a:xfrm>
            <a:off x="3835400" y="4246136"/>
            <a:ext cx="1231900" cy="523220"/>
          </a:xfrm>
          <a:prstGeom prst="rect">
            <a:avLst/>
          </a:prstGeom>
          <a:noFill/>
        </p:spPr>
        <p:txBody>
          <a:bodyPr wrap="square" rtlCol="0">
            <a:spAutoFit/>
          </a:bodyPr>
          <a:lstStyle/>
          <a:p>
            <a:pPr algn="ctr"/>
            <a:r>
              <a:rPr lang="en-US" sz="1400" b="1" dirty="0">
                <a:latin typeface="Bookman Old Style" panose="02050604050505020204" pitchFamily="18" charset="0"/>
              </a:rPr>
              <a:t>Traditional</a:t>
            </a:r>
          </a:p>
          <a:p>
            <a:pPr algn="ctr"/>
            <a:r>
              <a:rPr lang="en-US" sz="1400" b="1" dirty="0">
                <a:latin typeface="Bookman Old Style" panose="02050604050505020204" pitchFamily="18" charset="0"/>
              </a:rPr>
              <a:t>Literature</a:t>
            </a:r>
          </a:p>
        </p:txBody>
      </p:sp>
      <p:sp>
        <p:nvSpPr>
          <p:cNvPr id="20" name="Rectangle: Rounded Corners 19">
            <a:hlinkClick r:id="rId7" action="ppaction://hlinksldjump"/>
            <a:extLst>
              <a:ext uri="{FF2B5EF4-FFF2-40B4-BE49-F238E27FC236}">
                <a16:creationId xmlns:a16="http://schemas.microsoft.com/office/drawing/2014/main" id="{4F9B9FE7-B705-469B-B0F7-53718739C7A1}"/>
              </a:ext>
            </a:extLst>
          </p:cNvPr>
          <p:cNvSpPr/>
          <p:nvPr/>
        </p:nvSpPr>
        <p:spPr>
          <a:xfrm>
            <a:off x="3648526" y="5968006"/>
            <a:ext cx="1600200" cy="889994"/>
          </a:xfrm>
          <a:prstGeom prst="roundRect">
            <a:avLst/>
          </a:prstGeom>
          <a:solidFill>
            <a:srgbClr val="00B0F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hlinkClick r:id="rId7" action="ppaction://hlinksldjump"/>
            <a:extLst>
              <a:ext uri="{FF2B5EF4-FFF2-40B4-BE49-F238E27FC236}">
                <a16:creationId xmlns:a16="http://schemas.microsoft.com/office/drawing/2014/main" id="{7BBE64D9-91CF-4ACB-9D99-FB347933DDAB}"/>
              </a:ext>
            </a:extLst>
          </p:cNvPr>
          <p:cNvSpPr txBox="1"/>
          <p:nvPr/>
        </p:nvSpPr>
        <p:spPr>
          <a:xfrm>
            <a:off x="3750126" y="5997624"/>
            <a:ext cx="1396999" cy="830997"/>
          </a:xfrm>
          <a:prstGeom prst="rect">
            <a:avLst/>
          </a:prstGeom>
          <a:noFill/>
        </p:spPr>
        <p:txBody>
          <a:bodyPr wrap="square" rtlCol="0">
            <a:spAutoFit/>
          </a:bodyPr>
          <a:lstStyle/>
          <a:p>
            <a:pPr algn="ctr"/>
            <a:r>
              <a:rPr lang="en-US" sz="2400" dirty="0">
                <a:solidFill>
                  <a:schemeClr val="bg1"/>
                </a:solidFill>
              </a:rPr>
              <a:t>Next</a:t>
            </a:r>
          </a:p>
          <a:p>
            <a:pPr algn="ctr"/>
            <a:r>
              <a:rPr lang="en-US" sz="2400" dirty="0">
                <a:solidFill>
                  <a:schemeClr val="bg1"/>
                </a:solidFill>
              </a:rPr>
              <a:t>Book</a:t>
            </a:r>
          </a:p>
        </p:txBody>
      </p:sp>
    </p:spTree>
    <p:extLst>
      <p:ext uri="{BB962C8B-B14F-4D97-AF65-F5344CB8AC3E}">
        <p14:creationId xmlns:p14="http://schemas.microsoft.com/office/powerpoint/2010/main" val="3937589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par>
                                <p:cTn id="11" presetID="3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1000" fill="hold"/>
                                        <p:tgtEl>
                                          <p:spTgt spid="19"/>
                                        </p:tgtEl>
                                        <p:attrNameLst>
                                          <p:attrName>ppt_w</p:attrName>
                                        </p:attrNameLst>
                                      </p:cBhvr>
                                      <p:tavLst>
                                        <p:tav tm="0">
                                          <p:val>
                                            <p:fltVal val="0"/>
                                          </p:val>
                                        </p:tav>
                                        <p:tav tm="100000">
                                          <p:val>
                                            <p:strVal val="#ppt_w"/>
                                          </p:val>
                                        </p:tav>
                                      </p:tavLst>
                                    </p:anim>
                                    <p:anim calcmode="lin" valueType="num">
                                      <p:cBhvr>
                                        <p:cTn id="14" dur="1000" fill="hold"/>
                                        <p:tgtEl>
                                          <p:spTgt spid="19"/>
                                        </p:tgtEl>
                                        <p:attrNameLst>
                                          <p:attrName>ppt_h</p:attrName>
                                        </p:attrNameLst>
                                      </p:cBhvr>
                                      <p:tavLst>
                                        <p:tav tm="0">
                                          <p:val>
                                            <p:fltVal val="0"/>
                                          </p:val>
                                        </p:tav>
                                        <p:tav tm="100000">
                                          <p:val>
                                            <p:strVal val="#ppt_h"/>
                                          </p:val>
                                        </p:tav>
                                      </p:tavLst>
                                    </p:anim>
                                    <p:anim calcmode="lin" valueType="num">
                                      <p:cBhvr>
                                        <p:cTn id="15" dur="1000" fill="hold"/>
                                        <p:tgtEl>
                                          <p:spTgt spid="19"/>
                                        </p:tgtEl>
                                        <p:attrNameLst>
                                          <p:attrName>style.rotation</p:attrName>
                                        </p:attrNameLst>
                                      </p:cBhvr>
                                      <p:tavLst>
                                        <p:tav tm="0">
                                          <p:val>
                                            <p:fltVal val="90"/>
                                          </p:val>
                                        </p:tav>
                                        <p:tav tm="100000">
                                          <p:val>
                                            <p:fltVal val="0"/>
                                          </p:val>
                                        </p:tav>
                                      </p:tavLst>
                                    </p:anim>
                                    <p:animEffect transition="in" filter="fade">
                                      <p:cBhvr>
                                        <p:cTn id="16" dur="1000"/>
                                        <p:tgtEl>
                                          <p:spTgt spid="19"/>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 calcmode="lin" valueType="num">
                                      <p:cBhvr>
                                        <p:cTn id="21" dur="1000" fill="hold"/>
                                        <p:tgtEl>
                                          <p:spTgt spid="2"/>
                                        </p:tgtEl>
                                        <p:attrNameLst>
                                          <p:attrName>style.rotation</p:attrName>
                                        </p:attrNameLst>
                                      </p:cBhvr>
                                      <p:tavLst>
                                        <p:tav tm="0">
                                          <p:val>
                                            <p:fltVal val="90"/>
                                          </p:val>
                                        </p:tav>
                                        <p:tav tm="100000">
                                          <p:val>
                                            <p:fltVal val="0"/>
                                          </p:val>
                                        </p:tav>
                                      </p:tavLst>
                                    </p:anim>
                                    <p:animEffect transition="in" filter="fade">
                                      <p:cBhvr>
                                        <p:cTn id="22" dur="1000"/>
                                        <p:tgtEl>
                                          <p:spTgt spid="2"/>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DDDB8"/>
        </a:solidFill>
        <a:effectLst/>
      </p:bgPr>
    </p:bg>
    <p:spTree>
      <p:nvGrpSpPr>
        <p:cNvPr id="1" name=""/>
        <p:cNvGrpSpPr/>
        <p:nvPr/>
      </p:nvGrpSpPr>
      <p:grpSpPr>
        <a:xfrm>
          <a:off x="0" y="0"/>
          <a:ext cx="0" cy="0"/>
          <a:chOff x="0" y="0"/>
          <a:chExt cx="0" cy="0"/>
        </a:xfrm>
      </p:grpSpPr>
      <p:pic>
        <p:nvPicPr>
          <p:cNvPr id="10" name="Content Placeholder 4">
            <a:extLst>
              <a:ext uri="{FF2B5EF4-FFF2-40B4-BE49-F238E27FC236}">
                <a16:creationId xmlns:a16="http://schemas.microsoft.com/office/drawing/2014/main" id="{DF15759A-FBD1-4D55-BADB-0999E3C452B3}"/>
              </a:ext>
            </a:extLst>
          </p:cNvPr>
          <p:cNvPicPr>
            <a:picLocks noChangeAspect="1"/>
          </p:cNvPicPr>
          <p:nvPr/>
        </p:nvPicPr>
        <p:blipFill rotWithShape="1">
          <a:blip r:embed="rId2">
            <a:extLst>
              <a:ext uri="{28A0092B-C50C-407E-A947-70E740481C1C}">
                <a14:useLocalDpi xmlns:a14="http://schemas.microsoft.com/office/drawing/2010/main" val="0"/>
              </a:ext>
            </a:extLst>
          </a:blip>
          <a:srcRect b="42709"/>
          <a:stretch/>
        </p:blipFill>
        <p:spPr>
          <a:xfrm>
            <a:off x="-231775" y="4795838"/>
            <a:ext cx="3419476" cy="2062162"/>
          </a:xfrm>
          <a:prstGeom prst="rect">
            <a:avLst/>
          </a:prstGeom>
        </p:spPr>
      </p:pic>
      <p:sp>
        <p:nvSpPr>
          <p:cNvPr id="11" name="Speech Bubble: Rectangle with Corners Rounded 10">
            <a:extLst>
              <a:ext uri="{FF2B5EF4-FFF2-40B4-BE49-F238E27FC236}">
                <a16:creationId xmlns:a16="http://schemas.microsoft.com/office/drawing/2014/main" id="{237A8E7B-D350-4EA5-B291-C6B596E0722B}"/>
              </a:ext>
            </a:extLst>
          </p:cNvPr>
          <p:cNvSpPr/>
          <p:nvPr/>
        </p:nvSpPr>
        <p:spPr>
          <a:xfrm>
            <a:off x="2088238" y="211190"/>
            <a:ext cx="4660900" cy="4432300"/>
          </a:xfrm>
          <a:prstGeom prst="wedgeRoundRectCallout">
            <a:avLst>
              <a:gd name="adj1" fmla="val -44912"/>
              <a:gd name="adj2" fmla="val 6677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 Mississippi town in 1964 gets </a:t>
            </a:r>
          </a:p>
          <a:p>
            <a:pPr algn="ctr"/>
            <a:r>
              <a:rPr lang="en-US" sz="2000" dirty="0">
                <a:solidFill>
                  <a:schemeClr val="tx1"/>
                </a:solidFill>
              </a:rPr>
              <a:t>riled when tempers flare at the segregated public pool.</a:t>
            </a:r>
            <a:br>
              <a:rPr lang="en-US" sz="2000" dirty="0">
                <a:solidFill>
                  <a:schemeClr val="tx1"/>
                </a:solidFill>
              </a:rPr>
            </a:br>
            <a:br>
              <a:rPr lang="en-US" sz="2000" dirty="0">
                <a:solidFill>
                  <a:schemeClr val="tx1"/>
                </a:solidFill>
              </a:rPr>
            </a:br>
            <a:r>
              <a:rPr lang="en-US" sz="2000" dirty="0">
                <a:solidFill>
                  <a:schemeClr val="tx1"/>
                </a:solidFill>
              </a:rPr>
              <a:t>As much as </a:t>
            </a:r>
            <a:r>
              <a:rPr lang="en-US" sz="2000" dirty="0" err="1">
                <a:solidFill>
                  <a:schemeClr val="tx1"/>
                </a:solidFill>
              </a:rPr>
              <a:t>Gloriana</a:t>
            </a:r>
            <a:r>
              <a:rPr lang="en-US" sz="2000" dirty="0">
                <a:solidFill>
                  <a:schemeClr val="tx1"/>
                </a:solidFill>
              </a:rPr>
              <a:t> June Hemphill, or Glory as everyone knows her, wants to turn twelve, there are times when Glory wishes she could turn back the clock a year. Maybe it’s the new girl from the North that’s got everyone out of sorts. Or maybe it’s the debate about whether or not the town should keep the segregated public pool open. </a:t>
            </a:r>
          </a:p>
        </p:txBody>
      </p:sp>
      <p:sp>
        <p:nvSpPr>
          <p:cNvPr id="12" name="Rectangle: Rounded Corners 11">
            <a:hlinkClick r:id="rId3" action="ppaction://hlinksldjump"/>
            <a:extLst>
              <a:ext uri="{FF2B5EF4-FFF2-40B4-BE49-F238E27FC236}">
                <a16:creationId xmlns:a16="http://schemas.microsoft.com/office/drawing/2014/main" id="{9B6A36D0-6290-4ADB-AEC6-5F3E73999165}"/>
              </a:ext>
            </a:extLst>
          </p:cNvPr>
          <p:cNvSpPr/>
          <p:nvPr/>
        </p:nvSpPr>
        <p:spPr>
          <a:xfrm>
            <a:off x="2472869" y="5968006"/>
            <a:ext cx="1600200" cy="889994"/>
          </a:xfrm>
          <a:prstGeom prst="roundRect">
            <a:avLst/>
          </a:prstGeom>
          <a:solidFill>
            <a:srgbClr val="00B0F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hlinkClick r:id="rId3" action="ppaction://hlinksldjump"/>
            <a:extLst>
              <a:ext uri="{FF2B5EF4-FFF2-40B4-BE49-F238E27FC236}">
                <a16:creationId xmlns:a16="http://schemas.microsoft.com/office/drawing/2014/main" id="{23F3EF9B-10F5-42A4-AE77-BA0055034A05}"/>
              </a:ext>
            </a:extLst>
          </p:cNvPr>
          <p:cNvSpPr txBox="1"/>
          <p:nvPr/>
        </p:nvSpPr>
        <p:spPr>
          <a:xfrm>
            <a:off x="2574469" y="5997624"/>
            <a:ext cx="1396999" cy="830997"/>
          </a:xfrm>
          <a:prstGeom prst="rect">
            <a:avLst/>
          </a:prstGeom>
          <a:noFill/>
        </p:spPr>
        <p:txBody>
          <a:bodyPr wrap="square" rtlCol="0">
            <a:spAutoFit/>
          </a:bodyPr>
          <a:lstStyle/>
          <a:p>
            <a:pPr algn="ctr"/>
            <a:r>
              <a:rPr lang="en-US" sz="2400" dirty="0">
                <a:solidFill>
                  <a:schemeClr val="bg1"/>
                </a:solidFill>
              </a:rPr>
              <a:t>Realistic</a:t>
            </a:r>
          </a:p>
          <a:p>
            <a:pPr algn="ctr"/>
            <a:r>
              <a:rPr lang="en-US" sz="2400" dirty="0">
                <a:solidFill>
                  <a:schemeClr val="bg1"/>
                </a:solidFill>
              </a:rPr>
              <a:t>Fiction</a:t>
            </a:r>
          </a:p>
        </p:txBody>
      </p:sp>
      <p:sp>
        <p:nvSpPr>
          <p:cNvPr id="14" name="Rectangle: Rounded Corners 13">
            <a:hlinkClick r:id="rId4" action="ppaction://hlinksldjump"/>
            <a:extLst>
              <a:ext uri="{FF2B5EF4-FFF2-40B4-BE49-F238E27FC236}">
                <a16:creationId xmlns:a16="http://schemas.microsoft.com/office/drawing/2014/main" id="{685459B0-967E-47EC-9588-24013982DE54}"/>
              </a:ext>
            </a:extLst>
          </p:cNvPr>
          <p:cNvSpPr/>
          <p:nvPr/>
        </p:nvSpPr>
        <p:spPr>
          <a:xfrm>
            <a:off x="4194625" y="5968006"/>
            <a:ext cx="1600200" cy="889994"/>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hlinkClick r:id="rId4" action="ppaction://hlinksldjump"/>
            <a:extLst>
              <a:ext uri="{FF2B5EF4-FFF2-40B4-BE49-F238E27FC236}">
                <a16:creationId xmlns:a16="http://schemas.microsoft.com/office/drawing/2014/main" id="{C5D9E4F1-88CD-4650-BD58-03E6506C2EB8}"/>
              </a:ext>
            </a:extLst>
          </p:cNvPr>
          <p:cNvSpPr txBox="1"/>
          <p:nvPr/>
        </p:nvSpPr>
        <p:spPr>
          <a:xfrm>
            <a:off x="4296225" y="6177241"/>
            <a:ext cx="1396999" cy="461665"/>
          </a:xfrm>
          <a:prstGeom prst="rect">
            <a:avLst/>
          </a:prstGeom>
          <a:noFill/>
        </p:spPr>
        <p:txBody>
          <a:bodyPr wrap="square" rtlCol="0">
            <a:spAutoFit/>
          </a:bodyPr>
          <a:lstStyle/>
          <a:p>
            <a:pPr algn="ctr"/>
            <a:r>
              <a:rPr lang="en-US" sz="2400" dirty="0">
                <a:solidFill>
                  <a:schemeClr val="bg1"/>
                </a:solidFill>
              </a:rPr>
              <a:t>Fantasy</a:t>
            </a:r>
          </a:p>
        </p:txBody>
      </p:sp>
      <p:sp>
        <p:nvSpPr>
          <p:cNvPr id="16" name="Rectangle: Rounded Corners 15">
            <a:extLst>
              <a:ext uri="{FF2B5EF4-FFF2-40B4-BE49-F238E27FC236}">
                <a16:creationId xmlns:a16="http://schemas.microsoft.com/office/drawing/2014/main" id="{2572EE48-7F4D-4AA4-89F0-E8F64D1B8DE5}"/>
              </a:ext>
            </a:extLst>
          </p:cNvPr>
          <p:cNvSpPr/>
          <p:nvPr/>
        </p:nvSpPr>
        <p:spPr>
          <a:xfrm>
            <a:off x="5916381" y="5954956"/>
            <a:ext cx="1600200" cy="889994"/>
          </a:xfrm>
          <a:prstGeom prst="roundRect">
            <a:avLst/>
          </a:prstGeom>
          <a:solidFill>
            <a:srgbClr val="C00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hlinkClick r:id="rId5" action="ppaction://hlinksldjump"/>
            <a:extLst>
              <a:ext uri="{FF2B5EF4-FFF2-40B4-BE49-F238E27FC236}">
                <a16:creationId xmlns:a16="http://schemas.microsoft.com/office/drawing/2014/main" id="{F014CD54-A615-4033-AA16-7F439512E1AB}"/>
              </a:ext>
            </a:extLst>
          </p:cNvPr>
          <p:cNvSpPr txBox="1"/>
          <p:nvPr/>
        </p:nvSpPr>
        <p:spPr>
          <a:xfrm>
            <a:off x="6017981" y="5986222"/>
            <a:ext cx="1396999" cy="830997"/>
          </a:xfrm>
          <a:prstGeom prst="rect">
            <a:avLst/>
          </a:prstGeom>
          <a:noFill/>
        </p:spPr>
        <p:txBody>
          <a:bodyPr wrap="square" rtlCol="0">
            <a:spAutoFit/>
          </a:bodyPr>
          <a:lstStyle/>
          <a:p>
            <a:pPr algn="ctr"/>
            <a:r>
              <a:rPr lang="en-US" sz="2400" dirty="0">
                <a:solidFill>
                  <a:schemeClr val="bg1"/>
                </a:solidFill>
              </a:rPr>
              <a:t>Historical Fiction</a:t>
            </a:r>
          </a:p>
        </p:txBody>
      </p:sp>
      <p:pic>
        <p:nvPicPr>
          <p:cNvPr id="4" name="Picture 3">
            <a:extLst>
              <a:ext uri="{FF2B5EF4-FFF2-40B4-BE49-F238E27FC236}">
                <a16:creationId xmlns:a16="http://schemas.microsoft.com/office/drawing/2014/main" id="{6817F439-E191-4E7A-8CDB-1953753417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8181" y="0"/>
            <a:ext cx="4616824" cy="6858000"/>
          </a:xfrm>
          <a:prstGeom prst="rect">
            <a:avLst/>
          </a:prstGeom>
        </p:spPr>
      </p:pic>
    </p:spTree>
    <p:extLst>
      <p:ext uri="{BB962C8B-B14F-4D97-AF65-F5344CB8AC3E}">
        <p14:creationId xmlns:p14="http://schemas.microsoft.com/office/powerpoint/2010/main" val="35108888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DDDB8"/>
        </a:solidFill>
        <a:effectLst/>
      </p:bgPr>
    </p:bg>
    <p:spTree>
      <p:nvGrpSpPr>
        <p:cNvPr id="1" name=""/>
        <p:cNvGrpSpPr/>
        <p:nvPr/>
      </p:nvGrpSpPr>
      <p:grpSpPr>
        <a:xfrm>
          <a:off x="0" y="0"/>
          <a:ext cx="0" cy="0"/>
          <a:chOff x="0" y="0"/>
          <a:chExt cx="0" cy="0"/>
        </a:xfrm>
      </p:grpSpPr>
      <p:pic>
        <p:nvPicPr>
          <p:cNvPr id="10" name="Content Placeholder 4">
            <a:extLst>
              <a:ext uri="{FF2B5EF4-FFF2-40B4-BE49-F238E27FC236}">
                <a16:creationId xmlns:a16="http://schemas.microsoft.com/office/drawing/2014/main" id="{DF15759A-FBD1-4D55-BADB-0999E3C452B3}"/>
              </a:ext>
            </a:extLst>
          </p:cNvPr>
          <p:cNvPicPr>
            <a:picLocks noChangeAspect="1"/>
          </p:cNvPicPr>
          <p:nvPr/>
        </p:nvPicPr>
        <p:blipFill rotWithShape="1">
          <a:blip r:embed="rId2">
            <a:extLst>
              <a:ext uri="{28A0092B-C50C-407E-A947-70E740481C1C}">
                <a14:useLocalDpi xmlns:a14="http://schemas.microsoft.com/office/drawing/2010/main" val="0"/>
              </a:ext>
            </a:extLst>
          </a:blip>
          <a:srcRect b="42709"/>
          <a:stretch/>
        </p:blipFill>
        <p:spPr>
          <a:xfrm>
            <a:off x="-231775" y="4795838"/>
            <a:ext cx="3419476" cy="2062162"/>
          </a:xfrm>
          <a:prstGeom prst="rect">
            <a:avLst/>
          </a:prstGeom>
        </p:spPr>
      </p:pic>
      <p:sp>
        <p:nvSpPr>
          <p:cNvPr id="11" name="Speech Bubble: Rectangle with Corners Rounded 10">
            <a:extLst>
              <a:ext uri="{FF2B5EF4-FFF2-40B4-BE49-F238E27FC236}">
                <a16:creationId xmlns:a16="http://schemas.microsoft.com/office/drawing/2014/main" id="{237A8E7B-D350-4EA5-B291-C6B596E0722B}"/>
              </a:ext>
            </a:extLst>
          </p:cNvPr>
          <p:cNvSpPr/>
          <p:nvPr/>
        </p:nvSpPr>
        <p:spPr>
          <a:xfrm>
            <a:off x="2088238" y="211190"/>
            <a:ext cx="4660900" cy="2928495"/>
          </a:xfrm>
          <a:prstGeom prst="wedgeRoundRectCallout">
            <a:avLst>
              <a:gd name="adj1" fmla="val -40358"/>
              <a:gd name="adj2" fmla="val 76420"/>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That’s a really good guess since the plot does sound like something that really could have happened, but there is a clue in the description that gives us an even better way to describe the book.  Look at the year in which it takes place.</a:t>
            </a:r>
          </a:p>
          <a:p>
            <a:pPr algn="ctr"/>
            <a:endParaRPr lang="en-US" sz="2000" dirty="0">
              <a:solidFill>
                <a:schemeClr val="tx1"/>
              </a:solidFill>
            </a:endParaRPr>
          </a:p>
          <a:p>
            <a:pPr algn="ctr"/>
            <a:r>
              <a:rPr lang="en-US" sz="2000" dirty="0">
                <a:solidFill>
                  <a:schemeClr val="tx1"/>
                </a:solidFill>
              </a:rPr>
              <a:t>Try again!</a:t>
            </a:r>
          </a:p>
        </p:txBody>
      </p:sp>
      <p:sp>
        <p:nvSpPr>
          <p:cNvPr id="12" name="Rectangle: Rounded Corners 11">
            <a:extLst>
              <a:ext uri="{FF2B5EF4-FFF2-40B4-BE49-F238E27FC236}">
                <a16:creationId xmlns:a16="http://schemas.microsoft.com/office/drawing/2014/main" id="{9B6A36D0-6290-4ADB-AEC6-5F3E73999165}"/>
              </a:ext>
            </a:extLst>
          </p:cNvPr>
          <p:cNvSpPr/>
          <p:nvPr/>
        </p:nvSpPr>
        <p:spPr>
          <a:xfrm>
            <a:off x="2472869" y="5968006"/>
            <a:ext cx="1600200" cy="889994"/>
          </a:xfrm>
          <a:prstGeom prst="roundRect">
            <a:avLst/>
          </a:prstGeom>
          <a:solidFill>
            <a:srgbClr val="00B0F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hlinkClick r:id="rId3" action="ppaction://hlinksldjump"/>
            <a:extLst>
              <a:ext uri="{FF2B5EF4-FFF2-40B4-BE49-F238E27FC236}">
                <a16:creationId xmlns:a16="http://schemas.microsoft.com/office/drawing/2014/main" id="{23F3EF9B-10F5-42A4-AE77-BA0055034A05}"/>
              </a:ext>
            </a:extLst>
          </p:cNvPr>
          <p:cNvSpPr txBox="1"/>
          <p:nvPr/>
        </p:nvSpPr>
        <p:spPr>
          <a:xfrm>
            <a:off x="2574469" y="5997624"/>
            <a:ext cx="1396999" cy="830997"/>
          </a:xfrm>
          <a:prstGeom prst="rect">
            <a:avLst/>
          </a:prstGeom>
          <a:noFill/>
        </p:spPr>
        <p:txBody>
          <a:bodyPr wrap="square" rtlCol="0">
            <a:spAutoFit/>
          </a:bodyPr>
          <a:lstStyle/>
          <a:p>
            <a:pPr algn="ctr"/>
            <a:r>
              <a:rPr lang="en-US" sz="2400" dirty="0">
                <a:solidFill>
                  <a:schemeClr val="bg1"/>
                </a:solidFill>
              </a:rPr>
              <a:t>Realistic</a:t>
            </a:r>
          </a:p>
          <a:p>
            <a:pPr algn="ctr"/>
            <a:r>
              <a:rPr lang="en-US" sz="2400" dirty="0">
                <a:solidFill>
                  <a:schemeClr val="bg1"/>
                </a:solidFill>
              </a:rPr>
              <a:t>Fiction</a:t>
            </a:r>
          </a:p>
        </p:txBody>
      </p:sp>
      <p:sp>
        <p:nvSpPr>
          <p:cNvPr id="14" name="Rectangle: Rounded Corners 13">
            <a:hlinkClick r:id="rId4" action="ppaction://hlinksldjump"/>
            <a:extLst>
              <a:ext uri="{FF2B5EF4-FFF2-40B4-BE49-F238E27FC236}">
                <a16:creationId xmlns:a16="http://schemas.microsoft.com/office/drawing/2014/main" id="{685459B0-967E-47EC-9588-24013982DE54}"/>
              </a:ext>
            </a:extLst>
          </p:cNvPr>
          <p:cNvSpPr/>
          <p:nvPr/>
        </p:nvSpPr>
        <p:spPr>
          <a:xfrm>
            <a:off x="4194625" y="5968006"/>
            <a:ext cx="1600200" cy="889994"/>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hlinkClick r:id="rId4" action="ppaction://hlinksldjump"/>
            <a:extLst>
              <a:ext uri="{FF2B5EF4-FFF2-40B4-BE49-F238E27FC236}">
                <a16:creationId xmlns:a16="http://schemas.microsoft.com/office/drawing/2014/main" id="{C5D9E4F1-88CD-4650-BD58-03E6506C2EB8}"/>
              </a:ext>
            </a:extLst>
          </p:cNvPr>
          <p:cNvSpPr txBox="1"/>
          <p:nvPr/>
        </p:nvSpPr>
        <p:spPr>
          <a:xfrm>
            <a:off x="4296225" y="6177241"/>
            <a:ext cx="1396999" cy="461665"/>
          </a:xfrm>
          <a:prstGeom prst="rect">
            <a:avLst/>
          </a:prstGeom>
          <a:noFill/>
        </p:spPr>
        <p:txBody>
          <a:bodyPr wrap="square" rtlCol="0">
            <a:spAutoFit/>
          </a:bodyPr>
          <a:lstStyle/>
          <a:p>
            <a:pPr algn="ctr"/>
            <a:r>
              <a:rPr lang="en-US" sz="2400" dirty="0">
                <a:solidFill>
                  <a:schemeClr val="bg1"/>
                </a:solidFill>
              </a:rPr>
              <a:t>Fantasy</a:t>
            </a:r>
          </a:p>
        </p:txBody>
      </p:sp>
      <p:sp>
        <p:nvSpPr>
          <p:cNvPr id="16" name="Rectangle: Rounded Corners 15">
            <a:hlinkClick r:id="rId5" action="ppaction://hlinksldjump"/>
            <a:extLst>
              <a:ext uri="{FF2B5EF4-FFF2-40B4-BE49-F238E27FC236}">
                <a16:creationId xmlns:a16="http://schemas.microsoft.com/office/drawing/2014/main" id="{2572EE48-7F4D-4AA4-89F0-E8F64D1B8DE5}"/>
              </a:ext>
            </a:extLst>
          </p:cNvPr>
          <p:cNvSpPr/>
          <p:nvPr/>
        </p:nvSpPr>
        <p:spPr>
          <a:xfrm>
            <a:off x="5916381" y="5954956"/>
            <a:ext cx="1600200" cy="889994"/>
          </a:xfrm>
          <a:prstGeom prst="roundRect">
            <a:avLst/>
          </a:prstGeom>
          <a:solidFill>
            <a:srgbClr val="C00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hlinkClick r:id="rId5" action="ppaction://hlinksldjump"/>
            <a:extLst>
              <a:ext uri="{FF2B5EF4-FFF2-40B4-BE49-F238E27FC236}">
                <a16:creationId xmlns:a16="http://schemas.microsoft.com/office/drawing/2014/main" id="{F014CD54-A615-4033-AA16-7F439512E1AB}"/>
              </a:ext>
            </a:extLst>
          </p:cNvPr>
          <p:cNvSpPr txBox="1"/>
          <p:nvPr/>
        </p:nvSpPr>
        <p:spPr>
          <a:xfrm>
            <a:off x="6017981" y="5986222"/>
            <a:ext cx="1396999" cy="830997"/>
          </a:xfrm>
          <a:prstGeom prst="rect">
            <a:avLst/>
          </a:prstGeom>
          <a:noFill/>
        </p:spPr>
        <p:txBody>
          <a:bodyPr wrap="square" rtlCol="0">
            <a:spAutoFit/>
          </a:bodyPr>
          <a:lstStyle/>
          <a:p>
            <a:pPr algn="ctr"/>
            <a:r>
              <a:rPr lang="en-US" sz="2400" dirty="0">
                <a:solidFill>
                  <a:schemeClr val="bg1"/>
                </a:solidFill>
              </a:rPr>
              <a:t>Historical Fiction</a:t>
            </a:r>
          </a:p>
        </p:txBody>
      </p:sp>
      <p:pic>
        <p:nvPicPr>
          <p:cNvPr id="4" name="Picture 3">
            <a:extLst>
              <a:ext uri="{FF2B5EF4-FFF2-40B4-BE49-F238E27FC236}">
                <a16:creationId xmlns:a16="http://schemas.microsoft.com/office/drawing/2014/main" id="{6817F439-E191-4E7A-8CDB-1953753417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8181" y="0"/>
            <a:ext cx="4616824" cy="6858000"/>
          </a:xfrm>
          <a:prstGeom prst="rect">
            <a:avLst/>
          </a:prstGeom>
        </p:spPr>
      </p:pic>
      <p:sp>
        <p:nvSpPr>
          <p:cNvPr id="18" name="Rectangle: Rounded Corners 17">
            <a:hlinkClick r:id="rId7" action="ppaction://hlinksldjump"/>
            <a:extLst>
              <a:ext uri="{FF2B5EF4-FFF2-40B4-BE49-F238E27FC236}">
                <a16:creationId xmlns:a16="http://schemas.microsoft.com/office/drawing/2014/main" id="{28669B06-ED45-46CD-B82D-BB163DB48FF3}"/>
              </a:ext>
            </a:extLst>
          </p:cNvPr>
          <p:cNvSpPr/>
          <p:nvPr/>
        </p:nvSpPr>
        <p:spPr>
          <a:xfrm>
            <a:off x="4073068" y="3358779"/>
            <a:ext cx="1721756" cy="671940"/>
          </a:xfrm>
          <a:prstGeom prst="roundRect">
            <a:avLst/>
          </a:prstGeom>
          <a:solidFill>
            <a:schemeClr val="accent4"/>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hlinkClick r:id="rId8" action="ppaction://hlinksldjump"/>
            <a:extLst>
              <a:ext uri="{FF2B5EF4-FFF2-40B4-BE49-F238E27FC236}">
                <a16:creationId xmlns:a16="http://schemas.microsoft.com/office/drawing/2014/main" id="{1048ECCD-E08B-4C9E-963B-64FF2C07BFA3}"/>
              </a:ext>
            </a:extLst>
          </p:cNvPr>
          <p:cNvSpPr txBox="1"/>
          <p:nvPr/>
        </p:nvSpPr>
        <p:spPr>
          <a:xfrm>
            <a:off x="4073069" y="3368059"/>
            <a:ext cx="1721756" cy="646331"/>
          </a:xfrm>
          <a:prstGeom prst="rect">
            <a:avLst/>
          </a:prstGeom>
          <a:noFill/>
        </p:spPr>
        <p:txBody>
          <a:bodyPr wrap="square" rtlCol="0">
            <a:spAutoFit/>
          </a:bodyPr>
          <a:lstStyle/>
          <a:p>
            <a:pPr algn="ctr"/>
            <a:r>
              <a:rPr lang="en-US" dirty="0"/>
              <a:t>Re-read the description</a:t>
            </a:r>
          </a:p>
        </p:txBody>
      </p:sp>
    </p:spTree>
    <p:extLst>
      <p:ext uri="{BB962C8B-B14F-4D97-AF65-F5344CB8AC3E}">
        <p14:creationId xmlns:p14="http://schemas.microsoft.com/office/powerpoint/2010/main" val="34145305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DDDB8"/>
        </a:solidFill>
        <a:effectLst/>
      </p:bgPr>
    </p:bg>
    <p:spTree>
      <p:nvGrpSpPr>
        <p:cNvPr id="1" name=""/>
        <p:cNvGrpSpPr/>
        <p:nvPr/>
      </p:nvGrpSpPr>
      <p:grpSpPr>
        <a:xfrm>
          <a:off x="0" y="0"/>
          <a:ext cx="0" cy="0"/>
          <a:chOff x="0" y="0"/>
          <a:chExt cx="0" cy="0"/>
        </a:xfrm>
      </p:grpSpPr>
      <p:pic>
        <p:nvPicPr>
          <p:cNvPr id="10" name="Content Placeholder 4">
            <a:extLst>
              <a:ext uri="{FF2B5EF4-FFF2-40B4-BE49-F238E27FC236}">
                <a16:creationId xmlns:a16="http://schemas.microsoft.com/office/drawing/2014/main" id="{DF15759A-FBD1-4D55-BADB-0999E3C452B3}"/>
              </a:ext>
            </a:extLst>
          </p:cNvPr>
          <p:cNvPicPr>
            <a:picLocks noChangeAspect="1"/>
          </p:cNvPicPr>
          <p:nvPr/>
        </p:nvPicPr>
        <p:blipFill rotWithShape="1">
          <a:blip r:embed="rId2">
            <a:extLst>
              <a:ext uri="{28A0092B-C50C-407E-A947-70E740481C1C}">
                <a14:useLocalDpi xmlns:a14="http://schemas.microsoft.com/office/drawing/2010/main" val="0"/>
              </a:ext>
            </a:extLst>
          </a:blip>
          <a:srcRect b="42709"/>
          <a:stretch/>
        </p:blipFill>
        <p:spPr>
          <a:xfrm>
            <a:off x="-231775" y="4795838"/>
            <a:ext cx="3419476" cy="2062162"/>
          </a:xfrm>
          <a:prstGeom prst="rect">
            <a:avLst/>
          </a:prstGeom>
        </p:spPr>
      </p:pic>
      <p:sp>
        <p:nvSpPr>
          <p:cNvPr id="11" name="Speech Bubble: Rectangle with Corners Rounded 10">
            <a:extLst>
              <a:ext uri="{FF2B5EF4-FFF2-40B4-BE49-F238E27FC236}">
                <a16:creationId xmlns:a16="http://schemas.microsoft.com/office/drawing/2014/main" id="{237A8E7B-D350-4EA5-B291-C6B596E0722B}"/>
              </a:ext>
            </a:extLst>
          </p:cNvPr>
          <p:cNvSpPr/>
          <p:nvPr/>
        </p:nvSpPr>
        <p:spPr>
          <a:xfrm>
            <a:off x="2088238" y="211190"/>
            <a:ext cx="4660900" cy="3047362"/>
          </a:xfrm>
          <a:prstGeom prst="wedgeRoundRectCallout">
            <a:avLst>
              <a:gd name="adj1" fmla="val -37555"/>
              <a:gd name="adj2" fmla="val 7695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Fantasy books are a lot of fun to read, but this book doesn’t have the right elements to be considered part of the fantasy genre.  Read the description </a:t>
            </a:r>
          </a:p>
          <a:p>
            <a:pPr algn="ctr"/>
            <a:r>
              <a:rPr lang="en-US" sz="2000" dirty="0">
                <a:solidFill>
                  <a:schemeClr val="tx1"/>
                </a:solidFill>
              </a:rPr>
              <a:t>of the plot to see if you can </a:t>
            </a:r>
          </a:p>
          <a:p>
            <a:pPr algn="ctr"/>
            <a:r>
              <a:rPr lang="en-US" sz="2000" dirty="0">
                <a:solidFill>
                  <a:schemeClr val="tx1"/>
                </a:solidFill>
              </a:rPr>
              <a:t>find which genre is a better fit!</a:t>
            </a:r>
          </a:p>
          <a:p>
            <a:pPr algn="ctr"/>
            <a:endParaRPr lang="en-US" sz="2000" dirty="0">
              <a:solidFill>
                <a:schemeClr val="tx1"/>
              </a:solidFill>
            </a:endParaRPr>
          </a:p>
          <a:p>
            <a:pPr algn="ctr"/>
            <a:r>
              <a:rPr lang="en-US" sz="2000" dirty="0">
                <a:solidFill>
                  <a:schemeClr val="tx1"/>
                </a:solidFill>
              </a:rPr>
              <a:t>Try again!</a:t>
            </a:r>
          </a:p>
        </p:txBody>
      </p:sp>
      <p:sp>
        <p:nvSpPr>
          <p:cNvPr id="12" name="Rectangle: Rounded Corners 11">
            <a:hlinkClick r:id="rId3" action="ppaction://hlinksldjump"/>
            <a:extLst>
              <a:ext uri="{FF2B5EF4-FFF2-40B4-BE49-F238E27FC236}">
                <a16:creationId xmlns:a16="http://schemas.microsoft.com/office/drawing/2014/main" id="{9B6A36D0-6290-4ADB-AEC6-5F3E73999165}"/>
              </a:ext>
            </a:extLst>
          </p:cNvPr>
          <p:cNvSpPr/>
          <p:nvPr/>
        </p:nvSpPr>
        <p:spPr>
          <a:xfrm>
            <a:off x="2472869" y="5968006"/>
            <a:ext cx="1600200" cy="889994"/>
          </a:xfrm>
          <a:prstGeom prst="roundRect">
            <a:avLst/>
          </a:prstGeom>
          <a:solidFill>
            <a:srgbClr val="00B0F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hlinkClick r:id="rId3" action="ppaction://hlinksldjump"/>
            <a:extLst>
              <a:ext uri="{FF2B5EF4-FFF2-40B4-BE49-F238E27FC236}">
                <a16:creationId xmlns:a16="http://schemas.microsoft.com/office/drawing/2014/main" id="{23F3EF9B-10F5-42A4-AE77-BA0055034A05}"/>
              </a:ext>
            </a:extLst>
          </p:cNvPr>
          <p:cNvSpPr txBox="1"/>
          <p:nvPr/>
        </p:nvSpPr>
        <p:spPr>
          <a:xfrm>
            <a:off x="2574469" y="5997624"/>
            <a:ext cx="1396999" cy="830997"/>
          </a:xfrm>
          <a:prstGeom prst="rect">
            <a:avLst/>
          </a:prstGeom>
          <a:noFill/>
        </p:spPr>
        <p:txBody>
          <a:bodyPr wrap="square" rtlCol="0">
            <a:spAutoFit/>
          </a:bodyPr>
          <a:lstStyle/>
          <a:p>
            <a:pPr algn="ctr"/>
            <a:r>
              <a:rPr lang="en-US" sz="2400" dirty="0">
                <a:solidFill>
                  <a:schemeClr val="bg1"/>
                </a:solidFill>
              </a:rPr>
              <a:t>Realistic</a:t>
            </a:r>
          </a:p>
          <a:p>
            <a:pPr algn="ctr"/>
            <a:r>
              <a:rPr lang="en-US" sz="2400" dirty="0">
                <a:solidFill>
                  <a:schemeClr val="bg1"/>
                </a:solidFill>
              </a:rPr>
              <a:t>Fiction</a:t>
            </a:r>
          </a:p>
        </p:txBody>
      </p:sp>
      <p:sp>
        <p:nvSpPr>
          <p:cNvPr id="14" name="Rectangle: Rounded Corners 13">
            <a:hlinkClick r:id="rId4" action="ppaction://hlinksldjump"/>
            <a:extLst>
              <a:ext uri="{FF2B5EF4-FFF2-40B4-BE49-F238E27FC236}">
                <a16:creationId xmlns:a16="http://schemas.microsoft.com/office/drawing/2014/main" id="{685459B0-967E-47EC-9588-24013982DE54}"/>
              </a:ext>
            </a:extLst>
          </p:cNvPr>
          <p:cNvSpPr/>
          <p:nvPr/>
        </p:nvSpPr>
        <p:spPr>
          <a:xfrm>
            <a:off x="4194625" y="5968006"/>
            <a:ext cx="1600200" cy="889994"/>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hlinkClick r:id="rId4" action="ppaction://hlinksldjump"/>
            <a:extLst>
              <a:ext uri="{FF2B5EF4-FFF2-40B4-BE49-F238E27FC236}">
                <a16:creationId xmlns:a16="http://schemas.microsoft.com/office/drawing/2014/main" id="{C5D9E4F1-88CD-4650-BD58-03E6506C2EB8}"/>
              </a:ext>
            </a:extLst>
          </p:cNvPr>
          <p:cNvSpPr txBox="1"/>
          <p:nvPr/>
        </p:nvSpPr>
        <p:spPr>
          <a:xfrm>
            <a:off x="4296225" y="6177241"/>
            <a:ext cx="1396999" cy="461665"/>
          </a:xfrm>
          <a:prstGeom prst="rect">
            <a:avLst/>
          </a:prstGeom>
          <a:noFill/>
        </p:spPr>
        <p:txBody>
          <a:bodyPr wrap="square" rtlCol="0">
            <a:spAutoFit/>
          </a:bodyPr>
          <a:lstStyle/>
          <a:p>
            <a:pPr algn="ctr"/>
            <a:r>
              <a:rPr lang="en-US" sz="2400" dirty="0">
                <a:solidFill>
                  <a:schemeClr val="bg1"/>
                </a:solidFill>
              </a:rPr>
              <a:t>Fantasy</a:t>
            </a:r>
          </a:p>
        </p:txBody>
      </p:sp>
      <p:sp>
        <p:nvSpPr>
          <p:cNvPr id="16" name="Rectangle: Rounded Corners 15">
            <a:hlinkClick r:id="rId5" action="ppaction://hlinksldjump"/>
            <a:extLst>
              <a:ext uri="{FF2B5EF4-FFF2-40B4-BE49-F238E27FC236}">
                <a16:creationId xmlns:a16="http://schemas.microsoft.com/office/drawing/2014/main" id="{2572EE48-7F4D-4AA4-89F0-E8F64D1B8DE5}"/>
              </a:ext>
            </a:extLst>
          </p:cNvPr>
          <p:cNvSpPr/>
          <p:nvPr/>
        </p:nvSpPr>
        <p:spPr>
          <a:xfrm>
            <a:off x="5916381" y="5954956"/>
            <a:ext cx="1600200" cy="889994"/>
          </a:xfrm>
          <a:prstGeom prst="roundRect">
            <a:avLst/>
          </a:prstGeom>
          <a:solidFill>
            <a:srgbClr val="C00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hlinkClick r:id="rId5" action="ppaction://hlinksldjump"/>
            <a:extLst>
              <a:ext uri="{FF2B5EF4-FFF2-40B4-BE49-F238E27FC236}">
                <a16:creationId xmlns:a16="http://schemas.microsoft.com/office/drawing/2014/main" id="{F014CD54-A615-4033-AA16-7F439512E1AB}"/>
              </a:ext>
            </a:extLst>
          </p:cNvPr>
          <p:cNvSpPr txBox="1"/>
          <p:nvPr/>
        </p:nvSpPr>
        <p:spPr>
          <a:xfrm>
            <a:off x="6017981" y="5986222"/>
            <a:ext cx="1396999" cy="830997"/>
          </a:xfrm>
          <a:prstGeom prst="rect">
            <a:avLst/>
          </a:prstGeom>
          <a:noFill/>
        </p:spPr>
        <p:txBody>
          <a:bodyPr wrap="square" rtlCol="0">
            <a:spAutoFit/>
          </a:bodyPr>
          <a:lstStyle/>
          <a:p>
            <a:pPr algn="ctr"/>
            <a:r>
              <a:rPr lang="en-US" sz="2400" dirty="0">
                <a:solidFill>
                  <a:schemeClr val="bg1"/>
                </a:solidFill>
              </a:rPr>
              <a:t>Historical Fiction</a:t>
            </a:r>
          </a:p>
        </p:txBody>
      </p:sp>
      <p:pic>
        <p:nvPicPr>
          <p:cNvPr id="4" name="Picture 3">
            <a:extLst>
              <a:ext uri="{FF2B5EF4-FFF2-40B4-BE49-F238E27FC236}">
                <a16:creationId xmlns:a16="http://schemas.microsoft.com/office/drawing/2014/main" id="{6817F439-E191-4E7A-8CDB-1953753417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8181" y="0"/>
            <a:ext cx="4616824" cy="6858000"/>
          </a:xfrm>
          <a:prstGeom prst="rect">
            <a:avLst/>
          </a:prstGeom>
        </p:spPr>
      </p:pic>
      <p:sp>
        <p:nvSpPr>
          <p:cNvPr id="18" name="Rectangle: Rounded Corners 17">
            <a:hlinkClick r:id="rId7" action="ppaction://hlinksldjump"/>
            <a:extLst>
              <a:ext uri="{FF2B5EF4-FFF2-40B4-BE49-F238E27FC236}">
                <a16:creationId xmlns:a16="http://schemas.microsoft.com/office/drawing/2014/main" id="{7FEF6D76-202D-45E3-A676-E967B1A91BD0}"/>
              </a:ext>
            </a:extLst>
          </p:cNvPr>
          <p:cNvSpPr/>
          <p:nvPr/>
        </p:nvSpPr>
        <p:spPr>
          <a:xfrm>
            <a:off x="4073068" y="3358779"/>
            <a:ext cx="1721756" cy="671940"/>
          </a:xfrm>
          <a:prstGeom prst="roundRect">
            <a:avLst/>
          </a:prstGeom>
          <a:solidFill>
            <a:schemeClr val="accent4"/>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hlinkClick r:id="rId8" action="ppaction://hlinksldjump"/>
            <a:extLst>
              <a:ext uri="{FF2B5EF4-FFF2-40B4-BE49-F238E27FC236}">
                <a16:creationId xmlns:a16="http://schemas.microsoft.com/office/drawing/2014/main" id="{2513110B-AF66-40BB-B715-37478DD6DCFB}"/>
              </a:ext>
            </a:extLst>
          </p:cNvPr>
          <p:cNvSpPr txBox="1"/>
          <p:nvPr/>
        </p:nvSpPr>
        <p:spPr>
          <a:xfrm>
            <a:off x="4073069" y="3368059"/>
            <a:ext cx="1721756" cy="646331"/>
          </a:xfrm>
          <a:prstGeom prst="rect">
            <a:avLst/>
          </a:prstGeom>
          <a:noFill/>
        </p:spPr>
        <p:txBody>
          <a:bodyPr wrap="square" rtlCol="0">
            <a:spAutoFit/>
          </a:bodyPr>
          <a:lstStyle/>
          <a:p>
            <a:pPr algn="ctr"/>
            <a:r>
              <a:rPr lang="en-US" dirty="0"/>
              <a:t>Re-read the description</a:t>
            </a:r>
          </a:p>
        </p:txBody>
      </p:sp>
    </p:spTree>
    <p:extLst>
      <p:ext uri="{BB962C8B-B14F-4D97-AF65-F5344CB8AC3E}">
        <p14:creationId xmlns:p14="http://schemas.microsoft.com/office/powerpoint/2010/main" val="26677324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DDDB8"/>
        </a:solidFill>
        <a:effectLst/>
      </p:bgPr>
    </p:bg>
    <p:spTree>
      <p:nvGrpSpPr>
        <p:cNvPr id="1" name=""/>
        <p:cNvGrpSpPr/>
        <p:nvPr/>
      </p:nvGrpSpPr>
      <p:grpSpPr>
        <a:xfrm>
          <a:off x="0" y="0"/>
          <a:ext cx="0" cy="0"/>
          <a:chOff x="0" y="0"/>
          <a:chExt cx="0" cy="0"/>
        </a:xfrm>
      </p:grpSpPr>
      <p:pic>
        <p:nvPicPr>
          <p:cNvPr id="10" name="Content Placeholder 4">
            <a:extLst>
              <a:ext uri="{FF2B5EF4-FFF2-40B4-BE49-F238E27FC236}">
                <a16:creationId xmlns:a16="http://schemas.microsoft.com/office/drawing/2014/main" id="{DF15759A-FBD1-4D55-BADB-0999E3C452B3}"/>
              </a:ext>
            </a:extLst>
          </p:cNvPr>
          <p:cNvPicPr>
            <a:picLocks noChangeAspect="1"/>
          </p:cNvPicPr>
          <p:nvPr/>
        </p:nvPicPr>
        <p:blipFill rotWithShape="1">
          <a:blip r:embed="rId2">
            <a:extLst>
              <a:ext uri="{28A0092B-C50C-407E-A947-70E740481C1C}">
                <a14:useLocalDpi xmlns:a14="http://schemas.microsoft.com/office/drawing/2010/main" val="0"/>
              </a:ext>
            </a:extLst>
          </a:blip>
          <a:srcRect b="42709"/>
          <a:stretch/>
        </p:blipFill>
        <p:spPr>
          <a:xfrm>
            <a:off x="-231775" y="4795838"/>
            <a:ext cx="3419476" cy="2062162"/>
          </a:xfrm>
          <a:prstGeom prst="rect">
            <a:avLst/>
          </a:prstGeom>
        </p:spPr>
      </p:pic>
      <p:sp>
        <p:nvSpPr>
          <p:cNvPr id="11" name="Speech Bubble: Rectangle with Corners Rounded 10">
            <a:extLst>
              <a:ext uri="{FF2B5EF4-FFF2-40B4-BE49-F238E27FC236}">
                <a16:creationId xmlns:a16="http://schemas.microsoft.com/office/drawing/2014/main" id="{237A8E7B-D350-4EA5-B291-C6B596E0722B}"/>
              </a:ext>
            </a:extLst>
          </p:cNvPr>
          <p:cNvSpPr/>
          <p:nvPr/>
        </p:nvSpPr>
        <p:spPr>
          <a:xfrm>
            <a:off x="2088238" y="211190"/>
            <a:ext cx="4660900" cy="1813553"/>
          </a:xfrm>
          <a:prstGeom prst="wedgeRoundRectCallout">
            <a:avLst>
              <a:gd name="adj1" fmla="val -34402"/>
              <a:gd name="adj2" fmla="val 8118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Great work!  Because this book is set in the past and has a plot that feels like it could really have happened, it is a work of historical fiction.</a:t>
            </a:r>
          </a:p>
        </p:txBody>
      </p:sp>
      <p:pic>
        <p:nvPicPr>
          <p:cNvPr id="4" name="Picture 3">
            <a:extLst>
              <a:ext uri="{FF2B5EF4-FFF2-40B4-BE49-F238E27FC236}">
                <a16:creationId xmlns:a16="http://schemas.microsoft.com/office/drawing/2014/main" id="{6817F439-E191-4E7A-8CDB-1953753417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181" y="0"/>
            <a:ext cx="4616824" cy="6858000"/>
          </a:xfrm>
          <a:prstGeom prst="rect">
            <a:avLst/>
          </a:prstGeom>
        </p:spPr>
      </p:pic>
      <p:sp>
        <p:nvSpPr>
          <p:cNvPr id="18" name="Rectangle: Rounded Corners 17">
            <a:hlinkClick r:id="rId4" action="ppaction://hlinksldjump"/>
            <a:extLst>
              <a:ext uri="{FF2B5EF4-FFF2-40B4-BE49-F238E27FC236}">
                <a16:creationId xmlns:a16="http://schemas.microsoft.com/office/drawing/2014/main" id="{F843D5DA-1737-4C52-8F0C-874D1AABF7F6}"/>
              </a:ext>
            </a:extLst>
          </p:cNvPr>
          <p:cNvSpPr/>
          <p:nvPr/>
        </p:nvSpPr>
        <p:spPr>
          <a:xfrm>
            <a:off x="3648526" y="5968006"/>
            <a:ext cx="1600200" cy="889994"/>
          </a:xfrm>
          <a:prstGeom prst="roundRect">
            <a:avLst/>
          </a:prstGeom>
          <a:solidFill>
            <a:srgbClr val="00B0F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hlinkClick r:id="rId4" action="ppaction://hlinksldjump"/>
            <a:extLst>
              <a:ext uri="{FF2B5EF4-FFF2-40B4-BE49-F238E27FC236}">
                <a16:creationId xmlns:a16="http://schemas.microsoft.com/office/drawing/2014/main" id="{25B20E68-46B0-4017-88C0-27EE7FB36377}"/>
              </a:ext>
            </a:extLst>
          </p:cNvPr>
          <p:cNvSpPr txBox="1"/>
          <p:nvPr/>
        </p:nvSpPr>
        <p:spPr>
          <a:xfrm>
            <a:off x="3750126" y="5997624"/>
            <a:ext cx="1396999" cy="830997"/>
          </a:xfrm>
          <a:prstGeom prst="rect">
            <a:avLst/>
          </a:prstGeom>
          <a:noFill/>
        </p:spPr>
        <p:txBody>
          <a:bodyPr wrap="square" rtlCol="0">
            <a:spAutoFit/>
          </a:bodyPr>
          <a:lstStyle/>
          <a:p>
            <a:pPr algn="ctr"/>
            <a:r>
              <a:rPr lang="en-US" sz="2400" dirty="0">
                <a:solidFill>
                  <a:schemeClr val="bg1"/>
                </a:solidFill>
              </a:rPr>
              <a:t>Next</a:t>
            </a:r>
          </a:p>
          <a:p>
            <a:pPr algn="ctr"/>
            <a:r>
              <a:rPr lang="en-US" sz="2400" dirty="0">
                <a:solidFill>
                  <a:schemeClr val="bg1"/>
                </a:solidFill>
              </a:rPr>
              <a:t>Book</a:t>
            </a:r>
          </a:p>
        </p:txBody>
      </p:sp>
      <p:pic>
        <p:nvPicPr>
          <p:cNvPr id="7" name="Picture 6">
            <a:extLst>
              <a:ext uri="{FF2B5EF4-FFF2-40B4-BE49-F238E27FC236}">
                <a16:creationId xmlns:a16="http://schemas.microsoft.com/office/drawing/2014/main" id="{259DB936-BBAC-48BA-995D-493272BB602C}"/>
              </a:ext>
            </a:extLst>
          </p:cNvPr>
          <p:cNvPicPr>
            <a:picLocks noChangeAspect="1"/>
          </p:cNvPicPr>
          <p:nvPr/>
        </p:nvPicPr>
        <p:blipFill>
          <a:blip r:embed="rId5">
            <a:duotone>
              <a:prstClr val="black"/>
              <a:schemeClr val="accent4">
                <a:lumMod val="75000"/>
                <a:tint val="45000"/>
                <a:satMod val="400000"/>
              </a:schemeClr>
            </a:duotone>
            <a:extLst>
              <a:ext uri="{28A0092B-C50C-407E-A947-70E740481C1C}">
                <a14:useLocalDpi xmlns:a14="http://schemas.microsoft.com/office/drawing/2010/main" val="0"/>
              </a:ext>
            </a:extLst>
          </a:blip>
          <a:stretch>
            <a:fillRect/>
          </a:stretch>
        </p:blipFill>
        <p:spPr>
          <a:xfrm>
            <a:off x="3148734" y="2908796"/>
            <a:ext cx="2552184" cy="2552184"/>
          </a:xfrm>
          <a:prstGeom prst="rect">
            <a:avLst/>
          </a:prstGeom>
        </p:spPr>
      </p:pic>
      <p:pic>
        <p:nvPicPr>
          <p:cNvPr id="3" name="Picture 2">
            <a:extLst>
              <a:ext uri="{FF2B5EF4-FFF2-40B4-BE49-F238E27FC236}">
                <a16:creationId xmlns:a16="http://schemas.microsoft.com/office/drawing/2014/main" id="{512E56A8-943E-4D27-BBB8-881E8CE8F0DB}"/>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3555088" y="3302000"/>
            <a:ext cx="1765300" cy="1765300"/>
          </a:xfrm>
          <a:prstGeom prst="rect">
            <a:avLst/>
          </a:prstGeom>
        </p:spPr>
      </p:pic>
    </p:spTree>
    <p:extLst>
      <p:ext uri="{BB962C8B-B14F-4D97-AF65-F5344CB8AC3E}">
        <p14:creationId xmlns:p14="http://schemas.microsoft.com/office/powerpoint/2010/main" val="18502682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E8AA2-A962-479C-96D6-B8637184B662}"/>
              </a:ext>
            </a:extLst>
          </p:cNvPr>
          <p:cNvSpPr>
            <a:spLocks noGrp="1"/>
          </p:cNvSpPr>
          <p:nvPr>
            <p:ph type="ctrTitle"/>
          </p:nvPr>
        </p:nvSpPr>
        <p:spPr/>
        <p:txBody>
          <a:bodyPr>
            <a:normAutofit fontScale="90000"/>
          </a:bodyPr>
          <a:lstStyle/>
          <a:p>
            <a:r>
              <a:rPr lang="en-US" dirty="0"/>
              <a:t>…………………………………………………………………………………………………………………………………………</a:t>
            </a:r>
          </a:p>
        </p:txBody>
      </p:sp>
      <p:sp>
        <p:nvSpPr>
          <p:cNvPr id="3" name="Subtitle 2">
            <a:extLst>
              <a:ext uri="{FF2B5EF4-FFF2-40B4-BE49-F238E27FC236}">
                <a16:creationId xmlns:a16="http://schemas.microsoft.com/office/drawing/2014/main" id="{CB432D15-B8B6-4FCF-9D6B-64E3F44B3382}"/>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99D59D1A-01A0-41AF-85F5-0C9102FA5CE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14E99DD5-88B3-4B97-9F29-5B0B17E0B753}"/>
              </a:ext>
            </a:extLst>
          </p:cNvPr>
          <p:cNvSpPr txBox="1"/>
          <p:nvPr/>
        </p:nvSpPr>
        <p:spPr>
          <a:xfrm>
            <a:off x="0" y="6858000"/>
            <a:ext cx="12192000" cy="230832"/>
          </a:xfrm>
          <a:prstGeom prst="rect">
            <a:avLst/>
          </a:prstGeom>
          <a:noFill/>
        </p:spPr>
        <p:txBody>
          <a:bodyPr wrap="square" rtlCol="0">
            <a:spAutoFit/>
          </a:bodyPr>
          <a:lstStyle/>
          <a:p>
            <a:r>
              <a:rPr lang="en-US" sz="900">
                <a:hlinkClick r:id="rId3" tooltip="http://commons.wikimedia.org/wiki/File:Science_books_in_Senate_House.jpg"/>
              </a:rPr>
              <a:t>This Photo</a:t>
            </a:r>
            <a:r>
              <a:rPr lang="en-US" sz="900"/>
              <a:t>  is licensed under </a:t>
            </a:r>
            <a:r>
              <a:rPr lang="en-US" sz="900">
                <a:hlinkClick r:id="rId4" tooltip="https://creativecommons.org/licenses/by-sa/3.0/"/>
              </a:rPr>
              <a:t>CC BY-SA</a:t>
            </a:r>
            <a:endParaRPr lang="en-US" sz="900" dirty="0"/>
          </a:p>
        </p:txBody>
      </p:sp>
      <p:pic>
        <p:nvPicPr>
          <p:cNvPr id="8" name="Content Placeholder 4">
            <a:extLst>
              <a:ext uri="{FF2B5EF4-FFF2-40B4-BE49-F238E27FC236}">
                <a16:creationId xmlns:a16="http://schemas.microsoft.com/office/drawing/2014/main" id="{DCA341BC-6DBB-4E89-A6B8-7997FAD8AB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78425" y="3602038"/>
            <a:ext cx="3419476" cy="3599448"/>
          </a:xfrm>
          <a:prstGeom prst="rect">
            <a:avLst/>
          </a:prstGeom>
        </p:spPr>
      </p:pic>
      <p:sp>
        <p:nvSpPr>
          <p:cNvPr id="4" name="Rectangle 3">
            <a:extLst>
              <a:ext uri="{FF2B5EF4-FFF2-40B4-BE49-F238E27FC236}">
                <a16:creationId xmlns:a16="http://schemas.microsoft.com/office/drawing/2014/main" id="{824D0546-53CD-4C9B-99AF-740797940C76}"/>
              </a:ext>
            </a:extLst>
          </p:cNvPr>
          <p:cNvSpPr/>
          <p:nvPr/>
        </p:nvSpPr>
        <p:spPr>
          <a:xfrm>
            <a:off x="8305800" y="0"/>
            <a:ext cx="3886200" cy="6858000"/>
          </a:xfrm>
          <a:prstGeom prst="rect">
            <a:avLst/>
          </a:prstGeom>
          <a:solidFill>
            <a:srgbClr val="DDDD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peech Bubble: Rectangle with Corners Rounded 8">
            <a:extLst>
              <a:ext uri="{FF2B5EF4-FFF2-40B4-BE49-F238E27FC236}">
                <a16:creationId xmlns:a16="http://schemas.microsoft.com/office/drawing/2014/main" id="{A291BC20-8620-4E4B-B8D0-EBAF0BEAFFA2}"/>
              </a:ext>
            </a:extLst>
          </p:cNvPr>
          <p:cNvSpPr/>
          <p:nvPr/>
        </p:nvSpPr>
        <p:spPr>
          <a:xfrm>
            <a:off x="8305800" y="0"/>
            <a:ext cx="3886200" cy="4203701"/>
          </a:xfrm>
          <a:prstGeom prst="wedgeRoundRectCallout">
            <a:avLst>
              <a:gd name="adj1" fmla="val -50245"/>
              <a:gd name="adj2" fmla="val 5973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I’m so glad you’re here!</a:t>
            </a:r>
          </a:p>
          <a:p>
            <a:pPr algn="ctr"/>
            <a:r>
              <a:rPr lang="en-US" sz="2400" dirty="0">
                <a:solidFill>
                  <a:schemeClr val="tx1"/>
                </a:solidFill>
              </a:rPr>
              <a:t>I have a lot of new books to sort, but I can’t tell what genre they are.</a:t>
            </a:r>
          </a:p>
          <a:p>
            <a:pPr algn="ctr"/>
            <a:endParaRPr lang="en-US" sz="2400" dirty="0">
              <a:solidFill>
                <a:schemeClr val="tx1"/>
              </a:solidFill>
            </a:endParaRPr>
          </a:p>
          <a:p>
            <a:pPr algn="ctr"/>
            <a:endParaRPr lang="en-US" sz="2400" dirty="0">
              <a:solidFill>
                <a:schemeClr val="tx1"/>
              </a:solidFill>
            </a:endParaRPr>
          </a:p>
          <a:p>
            <a:pPr algn="ctr"/>
            <a:endParaRPr lang="en-US" sz="2400" dirty="0">
              <a:solidFill>
                <a:schemeClr val="tx1"/>
              </a:solidFill>
            </a:endParaRPr>
          </a:p>
          <a:p>
            <a:pPr algn="ctr"/>
            <a:r>
              <a:rPr lang="en-US" sz="2400" dirty="0">
                <a:solidFill>
                  <a:schemeClr val="tx1"/>
                </a:solidFill>
              </a:rPr>
              <a:t>Can you help me figure it out?</a:t>
            </a:r>
          </a:p>
        </p:txBody>
      </p:sp>
      <p:sp>
        <p:nvSpPr>
          <p:cNvPr id="10" name="Rectangle: Rounded Corners 9">
            <a:hlinkClick r:id="rId6" action="ppaction://hlinksldjump"/>
            <a:extLst>
              <a:ext uri="{FF2B5EF4-FFF2-40B4-BE49-F238E27FC236}">
                <a16:creationId xmlns:a16="http://schemas.microsoft.com/office/drawing/2014/main" id="{4A378257-DA80-4AFC-95E6-2FBEB361ACCF}"/>
              </a:ext>
            </a:extLst>
          </p:cNvPr>
          <p:cNvSpPr/>
          <p:nvPr/>
        </p:nvSpPr>
        <p:spPr>
          <a:xfrm>
            <a:off x="8496301" y="5359400"/>
            <a:ext cx="1600200" cy="889994"/>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329948FC-79D9-439F-A729-3CA085AA356F}"/>
              </a:ext>
            </a:extLst>
          </p:cNvPr>
          <p:cNvSpPr/>
          <p:nvPr/>
        </p:nvSpPr>
        <p:spPr>
          <a:xfrm>
            <a:off x="10394950" y="5349874"/>
            <a:ext cx="1600200" cy="899519"/>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hlinkClick r:id="rId6" action="ppaction://hlinksldjump"/>
            <a:extLst>
              <a:ext uri="{FF2B5EF4-FFF2-40B4-BE49-F238E27FC236}">
                <a16:creationId xmlns:a16="http://schemas.microsoft.com/office/drawing/2014/main" id="{A5FF86F2-0E4F-41AA-9E0F-26690B1DC0A4}"/>
              </a:ext>
            </a:extLst>
          </p:cNvPr>
          <p:cNvSpPr txBox="1"/>
          <p:nvPr/>
        </p:nvSpPr>
        <p:spPr>
          <a:xfrm>
            <a:off x="8597901" y="5476467"/>
            <a:ext cx="1396999" cy="646331"/>
          </a:xfrm>
          <a:prstGeom prst="rect">
            <a:avLst/>
          </a:prstGeom>
          <a:noFill/>
        </p:spPr>
        <p:txBody>
          <a:bodyPr wrap="square" rtlCol="0">
            <a:spAutoFit/>
          </a:bodyPr>
          <a:lstStyle/>
          <a:p>
            <a:pPr algn="ctr"/>
            <a:r>
              <a:rPr lang="en-US" dirty="0">
                <a:solidFill>
                  <a:schemeClr val="bg1"/>
                </a:solidFill>
              </a:rPr>
              <a:t>Yes, let’s get started!</a:t>
            </a:r>
          </a:p>
        </p:txBody>
      </p:sp>
      <p:sp>
        <p:nvSpPr>
          <p:cNvPr id="13" name="Rectangle 12">
            <a:hlinkClick r:id="rId7" action="ppaction://hlinksldjump"/>
            <a:extLst>
              <a:ext uri="{FF2B5EF4-FFF2-40B4-BE49-F238E27FC236}">
                <a16:creationId xmlns:a16="http://schemas.microsoft.com/office/drawing/2014/main" id="{A7A545C5-EE21-4E57-97C2-C3CFFF71363D}"/>
              </a:ext>
            </a:extLst>
          </p:cNvPr>
          <p:cNvSpPr/>
          <p:nvPr/>
        </p:nvSpPr>
        <p:spPr>
          <a:xfrm>
            <a:off x="10394949" y="5326064"/>
            <a:ext cx="1600201" cy="923330"/>
          </a:xfrm>
          <a:prstGeom prst="rect">
            <a:avLst/>
          </a:prstGeom>
        </p:spPr>
        <p:txBody>
          <a:bodyPr wrap="square">
            <a:spAutoFit/>
          </a:bodyPr>
          <a:lstStyle/>
          <a:p>
            <a:pPr algn="ctr"/>
            <a:r>
              <a:rPr lang="en-US" dirty="0">
                <a:solidFill>
                  <a:schemeClr val="bg1"/>
                </a:solidFill>
              </a:rPr>
              <a:t>Help!  I don’t know what “genre” means</a:t>
            </a:r>
          </a:p>
        </p:txBody>
      </p:sp>
    </p:spTree>
    <p:extLst>
      <p:ext uri="{BB962C8B-B14F-4D97-AF65-F5344CB8AC3E}">
        <p14:creationId xmlns:p14="http://schemas.microsoft.com/office/powerpoint/2010/main" val="31379562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DDDB8"/>
        </a:solidFill>
        <a:effectLst/>
      </p:bgPr>
    </p:bg>
    <p:spTree>
      <p:nvGrpSpPr>
        <p:cNvPr id="1" name=""/>
        <p:cNvGrpSpPr/>
        <p:nvPr/>
      </p:nvGrpSpPr>
      <p:grpSpPr>
        <a:xfrm>
          <a:off x="0" y="0"/>
          <a:ext cx="0" cy="0"/>
          <a:chOff x="0" y="0"/>
          <a:chExt cx="0" cy="0"/>
        </a:xfrm>
      </p:grpSpPr>
      <p:pic>
        <p:nvPicPr>
          <p:cNvPr id="10" name="Content Placeholder 4">
            <a:extLst>
              <a:ext uri="{FF2B5EF4-FFF2-40B4-BE49-F238E27FC236}">
                <a16:creationId xmlns:a16="http://schemas.microsoft.com/office/drawing/2014/main" id="{DF15759A-FBD1-4D55-BADB-0999E3C452B3}"/>
              </a:ext>
            </a:extLst>
          </p:cNvPr>
          <p:cNvPicPr>
            <a:picLocks noChangeAspect="1"/>
          </p:cNvPicPr>
          <p:nvPr/>
        </p:nvPicPr>
        <p:blipFill rotWithShape="1">
          <a:blip r:embed="rId2">
            <a:extLst>
              <a:ext uri="{28A0092B-C50C-407E-A947-70E740481C1C}">
                <a14:useLocalDpi xmlns:a14="http://schemas.microsoft.com/office/drawing/2010/main" val="0"/>
              </a:ext>
            </a:extLst>
          </a:blip>
          <a:srcRect b="42709"/>
          <a:stretch/>
        </p:blipFill>
        <p:spPr>
          <a:xfrm>
            <a:off x="-231775" y="4795838"/>
            <a:ext cx="3419476" cy="2062162"/>
          </a:xfrm>
          <a:prstGeom prst="rect">
            <a:avLst/>
          </a:prstGeom>
        </p:spPr>
      </p:pic>
      <p:sp>
        <p:nvSpPr>
          <p:cNvPr id="11" name="Speech Bubble: Rectangle with Corners Rounded 10">
            <a:extLst>
              <a:ext uri="{FF2B5EF4-FFF2-40B4-BE49-F238E27FC236}">
                <a16:creationId xmlns:a16="http://schemas.microsoft.com/office/drawing/2014/main" id="{237A8E7B-D350-4EA5-B291-C6B596E0722B}"/>
              </a:ext>
            </a:extLst>
          </p:cNvPr>
          <p:cNvSpPr/>
          <p:nvPr/>
        </p:nvSpPr>
        <p:spPr>
          <a:xfrm>
            <a:off x="2088238" y="211190"/>
            <a:ext cx="4660900" cy="4432300"/>
          </a:xfrm>
          <a:prstGeom prst="wedgeRoundRectCallout">
            <a:avLst>
              <a:gd name="adj1" fmla="val -44912"/>
              <a:gd name="adj2" fmla="val 6677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Harry Potter has never even heard of Hogwarts when the letters start dropping on the doormat at number four, Privet Drive. They are swiftly confiscated by his grisly aunt and uncle. Then, on Harry's eleventh birthday, a great beetle-eyed giant of  a man called Rubeus Hagrid bursts in with some astonishing news: Harry Potter is a wizard, and he has a place at Hogwarts School of Witchcraft and Wizardry. An incredible adventure is about to begin!</a:t>
            </a:r>
          </a:p>
        </p:txBody>
      </p:sp>
      <p:sp>
        <p:nvSpPr>
          <p:cNvPr id="12" name="Rectangle: Rounded Corners 11">
            <a:hlinkClick r:id="rId3" action="ppaction://hlinksldjump"/>
            <a:extLst>
              <a:ext uri="{FF2B5EF4-FFF2-40B4-BE49-F238E27FC236}">
                <a16:creationId xmlns:a16="http://schemas.microsoft.com/office/drawing/2014/main" id="{9B6A36D0-6290-4ADB-AEC6-5F3E73999165}"/>
              </a:ext>
            </a:extLst>
          </p:cNvPr>
          <p:cNvSpPr/>
          <p:nvPr/>
        </p:nvSpPr>
        <p:spPr>
          <a:xfrm>
            <a:off x="2472869" y="5968006"/>
            <a:ext cx="1600200" cy="889994"/>
          </a:xfrm>
          <a:prstGeom prst="roundRect">
            <a:avLst/>
          </a:prstGeom>
          <a:solidFill>
            <a:srgbClr val="00B0F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hlinkClick r:id="rId3" action="ppaction://hlinksldjump"/>
            <a:extLst>
              <a:ext uri="{FF2B5EF4-FFF2-40B4-BE49-F238E27FC236}">
                <a16:creationId xmlns:a16="http://schemas.microsoft.com/office/drawing/2014/main" id="{23F3EF9B-10F5-42A4-AE77-BA0055034A05}"/>
              </a:ext>
            </a:extLst>
          </p:cNvPr>
          <p:cNvSpPr txBox="1"/>
          <p:nvPr/>
        </p:nvSpPr>
        <p:spPr>
          <a:xfrm>
            <a:off x="2574469" y="6169120"/>
            <a:ext cx="1396999" cy="461665"/>
          </a:xfrm>
          <a:prstGeom prst="rect">
            <a:avLst/>
          </a:prstGeom>
          <a:noFill/>
        </p:spPr>
        <p:txBody>
          <a:bodyPr wrap="square" rtlCol="0">
            <a:spAutoFit/>
          </a:bodyPr>
          <a:lstStyle/>
          <a:p>
            <a:pPr algn="ctr"/>
            <a:r>
              <a:rPr lang="en-US" sz="2400" dirty="0">
                <a:solidFill>
                  <a:schemeClr val="bg1"/>
                </a:solidFill>
              </a:rPr>
              <a:t>Fantasy</a:t>
            </a:r>
          </a:p>
        </p:txBody>
      </p:sp>
      <p:sp>
        <p:nvSpPr>
          <p:cNvPr id="14" name="Rectangle: Rounded Corners 13">
            <a:hlinkClick r:id="rId4" action="ppaction://hlinksldjump"/>
            <a:extLst>
              <a:ext uri="{FF2B5EF4-FFF2-40B4-BE49-F238E27FC236}">
                <a16:creationId xmlns:a16="http://schemas.microsoft.com/office/drawing/2014/main" id="{685459B0-967E-47EC-9588-24013982DE54}"/>
              </a:ext>
            </a:extLst>
          </p:cNvPr>
          <p:cNvSpPr/>
          <p:nvPr/>
        </p:nvSpPr>
        <p:spPr>
          <a:xfrm>
            <a:off x="4194625" y="5968006"/>
            <a:ext cx="1600200" cy="889994"/>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hlinkClick r:id="rId4" action="ppaction://hlinksldjump"/>
            <a:extLst>
              <a:ext uri="{FF2B5EF4-FFF2-40B4-BE49-F238E27FC236}">
                <a16:creationId xmlns:a16="http://schemas.microsoft.com/office/drawing/2014/main" id="{C5D9E4F1-88CD-4650-BD58-03E6506C2EB8}"/>
              </a:ext>
            </a:extLst>
          </p:cNvPr>
          <p:cNvSpPr txBox="1"/>
          <p:nvPr/>
        </p:nvSpPr>
        <p:spPr>
          <a:xfrm>
            <a:off x="4296225" y="5997624"/>
            <a:ext cx="1396999" cy="830997"/>
          </a:xfrm>
          <a:prstGeom prst="rect">
            <a:avLst/>
          </a:prstGeom>
          <a:noFill/>
        </p:spPr>
        <p:txBody>
          <a:bodyPr wrap="square" rtlCol="0">
            <a:spAutoFit/>
          </a:bodyPr>
          <a:lstStyle/>
          <a:p>
            <a:pPr algn="ctr"/>
            <a:r>
              <a:rPr lang="en-US" sz="2400" dirty="0">
                <a:solidFill>
                  <a:schemeClr val="bg1"/>
                </a:solidFill>
              </a:rPr>
              <a:t>Realistic Fiction</a:t>
            </a:r>
          </a:p>
        </p:txBody>
      </p:sp>
      <p:sp>
        <p:nvSpPr>
          <p:cNvPr id="16" name="Rectangle: Rounded Corners 15">
            <a:hlinkClick r:id="rId5" action="ppaction://hlinksldjump"/>
            <a:extLst>
              <a:ext uri="{FF2B5EF4-FFF2-40B4-BE49-F238E27FC236}">
                <a16:creationId xmlns:a16="http://schemas.microsoft.com/office/drawing/2014/main" id="{2572EE48-7F4D-4AA4-89F0-E8F64D1B8DE5}"/>
              </a:ext>
            </a:extLst>
          </p:cNvPr>
          <p:cNvSpPr/>
          <p:nvPr/>
        </p:nvSpPr>
        <p:spPr>
          <a:xfrm>
            <a:off x="5916381" y="5954956"/>
            <a:ext cx="1600200" cy="889994"/>
          </a:xfrm>
          <a:prstGeom prst="roundRect">
            <a:avLst/>
          </a:prstGeom>
          <a:solidFill>
            <a:srgbClr val="C00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hlinkClick r:id="rId5" action="ppaction://hlinksldjump"/>
            <a:extLst>
              <a:ext uri="{FF2B5EF4-FFF2-40B4-BE49-F238E27FC236}">
                <a16:creationId xmlns:a16="http://schemas.microsoft.com/office/drawing/2014/main" id="{F014CD54-A615-4033-AA16-7F439512E1AB}"/>
              </a:ext>
            </a:extLst>
          </p:cNvPr>
          <p:cNvSpPr txBox="1"/>
          <p:nvPr/>
        </p:nvSpPr>
        <p:spPr>
          <a:xfrm>
            <a:off x="6017981" y="6182170"/>
            <a:ext cx="1396999" cy="430887"/>
          </a:xfrm>
          <a:prstGeom prst="rect">
            <a:avLst/>
          </a:prstGeom>
          <a:solidFill>
            <a:srgbClr val="C00000"/>
          </a:solidFill>
        </p:spPr>
        <p:txBody>
          <a:bodyPr wrap="square" rtlCol="0">
            <a:spAutoFit/>
          </a:bodyPr>
          <a:lstStyle/>
          <a:p>
            <a:pPr algn="ctr"/>
            <a:r>
              <a:rPr lang="en-US" sz="2200" dirty="0">
                <a:solidFill>
                  <a:schemeClr val="bg1"/>
                </a:solidFill>
              </a:rPr>
              <a:t>Traditional</a:t>
            </a:r>
          </a:p>
        </p:txBody>
      </p:sp>
      <p:pic>
        <p:nvPicPr>
          <p:cNvPr id="20" name="Picture 19">
            <a:extLst>
              <a:ext uri="{FF2B5EF4-FFF2-40B4-BE49-F238E27FC236}">
                <a16:creationId xmlns:a16="http://schemas.microsoft.com/office/drawing/2014/main" id="{EA7504C0-F8D3-4B8C-8C5A-9A96BCAAE41A}"/>
              </a:ext>
            </a:extLst>
          </p:cNvPr>
          <p:cNvPicPr>
            <a:picLocks noChangeAspect="1"/>
          </p:cNvPicPr>
          <p:nvPr/>
        </p:nvPicPr>
        <p:blipFill rotWithShape="1">
          <a:blip r:embed="rId6">
            <a:extLst>
              <a:ext uri="{28A0092B-C50C-407E-A947-70E740481C1C}">
                <a14:useLocalDpi xmlns:a14="http://schemas.microsoft.com/office/drawing/2010/main" val="0"/>
              </a:ext>
            </a:extLst>
          </a:blip>
          <a:srcRect l="20115" r="20190"/>
          <a:stretch/>
        </p:blipFill>
        <p:spPr>
          <a:xfrm>
            <a:off x="7638136" y="0"/>
            <a:ext cx="4553863" cy="6858000"/>
          </a:xfrm>
          <a:prstGeom prst="rect">
            <a:avLst/>
          </a:prstGeom>
        </p:spPr>
      </p:pic>
    </p:spTree>
    <p:extLst>
      <p:ext uri="{BB962C8B-B14F-4D97-AF65-F5344CB8AC3E}">
        <p14:creationId xmlns:p14="http://schemas.microsoft.com/office/powerpoint/2010/main" val="33092994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DDDB8"/>
        </a:solidFill>
        <a:effectLst/>
      </p:bgPr>
    </p:bg>
    <p:spTree>
      <p:nvGrpSpPr>
        <p:cNvPr id="1" name=""/>
        <p:cNvGrpSpPr/>
        <p:nvPr/>
      </p:nvGrpSpPr>
      <p:grpSpPr>
        <a:xfrm>
          <a:off x="0" y="0"/>
          <a:ext cx="0" cy="0"/>
          <a:chOff x="0" y="0"/>
          <a:chExt cx="0" cy="0"/>
        </a:xfrm>
      </p:grpSpPr>
      <p:pic>
        <p:nvPicPr>
          <p:cNvPr id="10" name="Content Placeholder 4">
            <a:extLst>
              <a:ext uri="{FF2B5EF4-FFF2-40B4-BE49-F238E27FC236}">
                <a16:creationId xmlns:a16="http://schemas.microsoft.com/office/drawing/2014/main" id="{DF15759A-FBD1-4D55-BADB-0999E3C452B3}"/>
              </a:ext>
            </a:extLst>
          </p:cNvPr>
          <p:cNvPicPr>
            <a:picLocks noChangeAspect="1"/>
          </p:cNvPicPr>
          <p:nvPr/>
        </p:nvPicPr>
        <p:blipFill rotWithShape="1">
          <a:blip r:embed="rId2">
            <a:extLst>
              <a:ext uri="{28A0092B-C50C-407E-A947-70E740481C1C}">
                <a14:useLocalDpi xmlns:a14="http://schemas.microsoft.com/office/drawing/2010/main" val="0"/>
              </a:ext>
            </a:extLst>
          </a:blip>
          <a:srcRect b="42709"/>
          <a:stretch/>
        </p:blipFill>
        <p:spPr>
          <a:xfrm>
            <a:off x="-231775" y="4795838"/>
            <a:ext cx="3419476" cy="2062162"/>
          </a:xfrm>
          <a:prstGeom prst="rect">
            <a:avLst/>
          </a:prstGeom>
        </p:spPr>
      </p:pic>
      <p:sp>
        <p:nvSpPr>
          <p:cNvPr id="11" name="Speech Bubble: Rectangle with Corners Rounded 10">
            <a:extLst>
              <a:ext uri="{FF2B5EF4-FFF2-40B4-BE49-F238E27FC236}">
                <a16:creationId xmlns:a16="http://schemas.microsoft.com/office/drawing/2014/main" id="{237A8E7B-D350-4EA5-B291-C6B596E0722B}"/>
              </a:ext>
            </a:extLst>
          </p:cNvPr>
          <p:cNvSpPr/>
          <p:nvPr/>
        </p:nvSpPr>
        <p:spPr>
          <a:xfrm>
            <a:off x="2088238" y="211190"/>
            <a:ext cx="4660900" cy="2580996"/>
          </a:xfrm>
          <a:prstGeom prst="wedgeRoundRectCallout">
            <a:avLst>
              <a:gd name="adj1" fmla="val -38256"/>
              <a:gd name="adj2" fmla="val 8385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While some parts of Harry’s story might feel realistic (especially the beginning, before he finds out about Hogwarts), there is a better choice.  Think          about the magical elements    mentioned in the description.</a:t>
            </a:r>
          </a:p>
          <a:p>
            <a:pPr algn="ctr"/>
            <a:endParaRPr lang="en-US" sz="2000" dirty="0">
              <a:solidFill>
                <a:schemeClr val="tx1"/>
              </a:solidFill>
            </a:endParaRPr>
          </a:p>
          <a:p>
            <a:pPr algn="ctr"/>
            <a:r>
              <a:rPr lang="en-US" sz="2000" dirty="0">
                <a:solidFill>
                  <a:schemeClr val="tx1"/>
                </a:solidFill>
              </a:rPr>
              <a:t>Try again!</a:t>
            </a:r>
          </a:p>
        </p:txBody>
      </p:sp>
      <p:sp>
        <p:nvSpPr>
          <p:cNvPr id="12" name="Rectangle: Rounded Corners 11">
            <a:hlinkClick r:id="rId3" action="ppaction://hlinksldjump"/>
            <a:extLst>
              <a:ext uri="{FF2B5EF4-FFF2-40B4-BE49-F238E27FC236}">
                <a16:creationId xmlns:a16="http://schemas.microsoft.com/office/drawing/2014/main" id="{9B6A36D0-6290-4ADB-AEC6-5F3E73999165}"/>
              </a:ext>
            </a:extLst>
          </p:cNvPr>
          <p:cNvSpPr/>
          <p:nvPr/>
        </p:nvSpPr>
        <p:spPr>
          <a:xfrm>
            <a:off x="2472869" y="5968006"/>
            <a:ext cx="1600200" cy="889994"/>
          </a:xfrm>
          <a:prstGeom prst="roundRect">
            <a:avLst/>
          </a:prstGeom>
          <a:solidFill>
            <a:srgbClr val="00B0F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hlinkClick r:id="rId3" action="ppaction://hlinksldjump"/>
            <a:extLst>
              <a:ext uri="{FF2B5EF4-FFF2-40B4-BE49-F238E27FC236}">
                <a16:creationId xmlns:a16="http://schemas.microsoft.com/office/drawing/2014/main" id="{23F3EF9B-10F5-42A4-AE77-BA0055034A05}"/>
              </a:ext>
            </a:extLst>
          </p:cNvPr>
          <p:cNvSpPr txBox="1"/>
          <p:nvPr/>
        </p:nvSpPr>
        <p:spPr>
          <a:xfrm>
            <a:off x="2574469" y="6169120"/>
            <a:ext cx="1396999" cy="461665"/>
          </a:xfrm>
          <a:prstGeom prst="rect">
            <a:avLst/>
          </a:prstGeom>
          <a:noFill/>
        </p:spPr>
        <p:txBody>
          <a:bodyPr wrap="square" rtlCol="0">
            <a:spAutoFit/>
          </a:bodyPr>
          <a:lstStyle/>
          <a:p>
            <a:pPr algn="ctr"/>
            <a:r>
              <a:rPr lang="en-US" sz="2400" dirty="0">
                <a:solidFill>
                  <a:schemeClr val="bg1"/>
                </a:solidFill>
              </a:rPr>
              <a:t>Fantasy</a:t>
            </a:r>
          </a:p>
        </p:txBody>
      </p:sp>
      <p:sp>
        <p:nvSpPr>
          <p:cNvPr id="14" name="Rectangle: Rounded Corners 13">
            <a:hlinkClick r:id="rId4" action="ppaction://hlinksldjump"/>
            <a:extLst>
              <a:ext uri="{FF2B5EF4-FFF2-40B4-BE49-F238E27FC236}">
                <a16:creationId xmlns:a16="http://schemas.microsoft.com/office/drawing/2014/main" id="{685459B0-967E-47EC-9588-24013982DE54}"/>
              </a:ext>
            </a:extLst>
          </p:cNvPr>
          <p:cNvSpPr/>
          <p:nvPr/>
        </p:nvSpPr>
        <p:spPr>
          <a:xfrm>
            <a:off x="4194625" y="5968006"/>
            <a:ext cx="1600200" cy="889994"/>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hlinkClick r:id="rId4" action="ppaction://hlinksldjump"/>
            <a:extLst>
              <a:ext uri="{FF2B5EF4-FFF2-40B4-BE49-F238E27FC236}">
                <a16:creationId xmlns:a16="http://schemas.microsoft.com/office/drawing/2014/main" id="{C5D9E4F1-88CD-4650-BD58-03E6506C2EB8}"/>
              </a:ext>
            </a:extLst>
          </p:cNvPr>
          <p:cNvSpPr txBox="1"/>
          <p:nvPr/>
        </p:nvSpPr>
        <p:spPr>
          <a:xfrm>
            <a:off x="4296225" y="5997624"/>
            <a:ext cx="1396999" cy="830997"/>
          </a:xfrm>
          <a:prstGeom prst="rect">
            <a:avLst/>
          </a:prstGeom>
          <a:noFill/>
        </p:spPr>
        <p:txBody>
          <a:bodyPr wrap="square" rtlCol="0">
            <a:spAutoFit/>
          </a:bodyPr>
          <a:lstStyle/>
          <a:p>
            <a:pPr algn="ctr"/>
            <a:r>
              <a:rPr lang="en-US" sz="2400" dirty="0">
                <a:solidFill>
                  <a:schemeClr val="bg1"/>
                </a:solidFill>
              </a:rPr>
              <a:t>Realistic Fiction</a:t>
            </a:r>
          </a:p>
        </p:txBody>
      </p:sp>
      <p:sp>
        <p:nvSpPr>
          <p:cNvPr id="16" name="Rectangle: Rounded Corners 15">
            <a:hlinkClick r:id="rId5" action="ppaction://hlinksldjump"/>
            <a:extLst>
              <a:ext uri="{FF2B5EF4-FFF2-40B4-BE49-F238E27FC236}">
                <a16:creationId xmlns:a16="http://schemas.microsoft.com/office/drawing/2014/main" id="{2572EE48-7F4D-4AA4-89F0-E8F64D1B8DE5}"/>
              </a:ext>
            </a:extLst>
          </p:cNvPr>
          <p:cNvSpPr/>
          <p:nvPr/>
        </p:nvSpPr>
        <p:spPr>
          <a:xfrm>
            <a:off x="5916381" y="5954956"/>
            <a:ext cx="1600200" cy="889994"/>
          </a:xfrm>
          <a:prstGeom prst="roundRect">
            <a:avLst/>
          </a:prstGeom>
          <a:solidFill>
            <a:srgbClr val="C00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hlinkClick r:id="rId5" action="ppaction://hlinksldjump"/>
            <a:extLst>
              <a:ext uri="{FF2B5EF4-FFF2-40B4-BE49-F238E27FC236}">
                <a16:creationId xmlns:a16="http://schemas.microsoft.com/office/drawing/2014/main" id="{F014CD54-A615-4033-AA16-7F439512E1AB}"/>
              </a:ext>
            </a:extLst>
          </p:cNvPr>
          <p:cNvSpPr txBox="1"/>
          <p:nvPr/>
        </p:nvSpPr>
        <p:spPr>
          <a:xfrm>
            <a:off x="6017981" y="6182170"/>
            <a:ext cx="1396999" cy="430887"/>
          </a:xfrm>
          <a:prstGeom prst="rect">
            <a:avLst/>
          </a:prstGeom>
          <a:solidFill>
            <a:srgbClr val="C00000"/>
          </a:solidFill>
        </p:spPr>
        <p:txBody>
          <a:bodyPr wrap="square" rtlCol="0">
            <a:spAutoFit/>
          </a:bodyPr>
          <a:lstStyle/>
          <a:p>
            <a:pPr algn="ctr"/>
            <a:r>
              <a:rPr lang="en-US" sz="2200" dirty="0">
                <a:solidFill>
                  <a:schemeClr val="bg1"/>
                </a:solidFill>
              </a:rPr>
              <a:t>Traditional</a:t>
            </a:r>
          </a:p>
        </p:txBody>
      </p:sp>
      <p:pic>
        <p:nvPicPr>
          <p:cNvPr id="20" name="Picture 19">
            <a:extLst>
              <a:ext uri="{FF2B5EF4-FFF2-40B4-BE49-F238E27FC236}">
                <a16:creationId xmlns:a16="http://schemas.microsoft.com/office/drawing/2014/main" id="{EA7504C0-F8D3-4B8C-8C5A-9A96BCAAE41A}"/>
              </a:ext>
            </a:extLst>
          </p:cNvPr>
          <p:cNvPicPr>
            <a:picLocks noChangeAspect="1"/>
          </p:cNvPicPr>
          <p:nvPr/>
        </p:nvPicPr>
        <p:blipFill rotWithShape="1">
          <a:blip r:embed="rId6">
            <a:extLst>
              <a:ext uri="{28A0092B-C50C-407E-A947-70E740481C1C}">
                <a14:useLocalDpi xmlns:a14="http://schemas.microsoft.com/office/drawing/2010/main" val="0"/>
              </a:ext>
            </a:extLst>
          </a:blip>
          <a:srcRect l="20115" r="20190"/>
          <a:stretch/>
        </p:blipFill>
        <p:spPr>
          <a:xfrm>
            <a:off x="7638136" y="0"/>
            <a:ext cx="4553863" cy="6858000"/>
          </a:xfrm>
          <a:prstGeom prst="rect">
            <a:avLst/>
          </a:prstGeom>
        </p:spPr>
      </p:pic>
      <p:sp>
        <p:nvSpPr>
          <p:cNvPr id="18" name="Rectangle: Rounded Corners 17">
            <a:hlinkClick r:id="rId7" action="ppaction://hlinksldjump"/>
            <a:extLst>
              <a:ext uri="{FF2B5EF4-FFF2-40B4-BE49-F238E27FC236}">
                <a16:creationId xmlns:a16="http://schemas.microsoft.com/office/drawing/2014/main" id="{05F3A96E-FDD1-486D-9EEA-E1473899D960}"/>
              </a:ext>
            </a:extLst>
          </p:cNvPr>
          <p:cNvSpPr/>
          <p:nvPr/>
        </p:nvSpPr>
        <p:spPr>
          <a:xfrm>
            <a:off x="4073068" y="2892413"/>
            <a:ext cx="1721756" cy="671940"/>
          </a:xfrm>
          <a:prstGeom prst="roundRect">
            <a:avLst/>
          </a:prstGeom>
          <a:solidFill>
            <a:schemeClr val="accent4"/>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hlinkClick r:id="rId7" action="ppaction://hlinksldjump"/>
            <a:extLst>
              <a:ext uri="{FF2B5EF4-FFF2-40B4-BE49-F238E27FC236}">
                <a16:creationId xmlns:a16="http://schemas.microsoft.com/office/drawing/2014/main" id="{B5C37622-49F9-4D39-AEC8-4670FF0FD5DF}"/>
              </a:ext>
            </a:extLst>
          </p:cNvPr>
          <p:cNvSpPr txBox="1"/>
          <p:nvPr/>
        </p:nvSpPr>
        <p:spPr>
          <a:xfrm>
            <a:off x="4073069" y="2901693"/>
            <a:ext cx="1721756" cy="646331"/>
          </a:xfrm>
          <a:prstGeom prst="rect">
            <a:avLst/>
          </a:prstGeom>
          <a:noFill/>
        </p:spPr>
        <p:txBody>
          <a:bodyPr wrap="square" rtlCol="0">
            <a:spAutoFit/>
          </a:bodyPr>
          <a:lstStyle/>
          <a:p>
            <a:pPr algn="ctr"/>
            <a:r>
              <a:rPr lang="en-US" dirty="0"/>
              <a:t>Re-read the description</a:t>
            </a:r>
          </a:p>
        </p:txBody>
      </p:sp>
    </p:spTree>
    <p:extLst>
      <p:ext uri="{BB962C8B-B14F-4D97-AF65-F5344CB8AC3E}">
        <p14:creationId xmlns:p14="http://schemas.microsoft.com/office/powerpoint/2010/main" val="42445756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DDDB8"/>
        </a:solidFill>
        <a:effectLst/>
      </p:bgPr>
    </p:bg>
    <p:spTree>
      <p:nvGrpSpPr>
        <p:cNvPr id="1" name=""/>
        <p:cNvGrpSpPr/>
        <p:nvPr/>
      </p:nvGrpSpPr>
      <p:grpSpPr>
        <a:xfrm>
          <a:off x="0" y="0"/>
          <a:ext cx="0" cy="0"/>
          <a:chOff x="0" y="0"/>
          <a:chExt cx="0" cy="0"/>
        </a:xfrm>
      </p:grpSpPr>
      <p:pic>
        <p:nvPicPr>
          <p:cNvPr id="10" name="Content Placeholder 4">
            <a:extLst>
              <a:ext uri="{FF2B5EF4-FFF2-40B4-BE49-F238E27FC236}">
                <a16:creationId xmlns:a16="http://schemas.microsoft.com/office/drawing/2014/main" id="{DF15759A-FBD1-4D55-BADB-0999E3C452B3}"/>
              </a:ext>
            </a:extLst>
          </p:cNvPr>
          <p:cNvPicPr>
            <a:picLocks noChangeAspect="1"/>
          </p:cNvPicPr>
          <p:nvPr/>
        </p:nvPicPr>
        <p:blipFill rotWithShape="1">
          <a:blip r:embed="rId2">
            <a:extLst>
              <a:ext uri="{28A0092B-C50C-407E-A947-70E740481C1C}">
                <a14:useLocalDpi xmlns:a14="http://schemas.microsoft.com/office/drawing/2010/main" val="0"/>
              </a:ext>
            </a:extLst>
          </a:blip>
          <a:srcRect b="42709"/>
          <a:stretch/>
        </p:blipFill>
        <p:spPr>
          <a:xfrm>
            <a:off x="-231775" y="4795838"/>
            <a:ext cx="3419476" cy="2062162"/>
          </a:xfrm>
          <a:prstGeom prst="rect">
            <a:avLst/>
          </a:prstGeom>
        </p:spPr>
      </p:pic>
      <p:sp>
        <p:nvSpPr>
          <p:cNvPr id="11" name="Speech Bubble: Rectangle with Corners Rounded 10">
            <a:extLst>
              <a:ext uri="{FF2B5EF4-FFF2-40B4-BE49-F238E27FC236}">
                <a16:creationId xmlns:a16="http://schemas.microsoft.com/office/drawing/2014/main" id="{237A8E7B-D350-4EA5-B291-C6B596E0722B}"/>
              </a:ext>
            </a:extLst>
          </p:cNvPr>
          <p:cNvSpPr/>
          <p:nvPr/>
        </p:nvSpPr>
        <p:spPr>
          <a:xfrm>
            <a:off x="2088238" y="211190"/>
            <a:ext cx="4660900" cy="2858581"/>
          </a:xfrm>
          <a:prstGeom prst="wedgeRoundRectCallout">
            <a:avLst>
              <a:gd name="adj1" fmla="val -36854"/>
              <a:gd name="adj2" fmla="val 7534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Good try, but there’s a genre </a:t>
            </a:r>
          </a:p>
          <a:p>
            <a:pPr algn="ctr"/>
            <a:r>
              <a:rPr lang="en-US" sz="2000" dirty="0">
                <a:solidFill>
                  <a:schemeClr val="tx1"/>
                </a:solidFill>
              </a:rPr>
              <a:t>that fits this book better.  </a:t>
            </a:r>
          </a:p>
          <a:p>
            <a:pPr algn="ctr"/>
            <a:r>
              <a:rPr lang="en-US" sz="2000" dirty="0">
                <a:solidFill>
                  <a:schemeClr val="tx1"/>
                </a:solidFill>
              </a:rPr>
              <a:t>Traditional literature often has magical elements, but they are stories that have been passed down through history, like folk tales or fables.  Use clues from </a:t>
            </a:r>
          </a:p>
          <a:p>
            <a:pPr algn="ctr"/>
            <a:r>
              <a:rPr lang="en-US" sz="2000" dirty="0">
                <a:solidFill>
                  <a:schemeClr val="tx1"/>
                </a:solidFill>
              </a:rPr>
              <a:t>the description to try again!</a:t>
            </a:r>
          </a:p>
        </p:txBody>
      </p:sp>
      <p:sp>
        <p:nvSpPr>
          <p:cNvPr id="12" name="Rectangle: Rounded Corners 11">
            <a:hlinkClick r:id="rId3" action="ppaction://hlinksldjump"/>
            <a:extLst>
              <a:ext uri="{FF2B5EF4-FFF2-40B4-BE49-F238E27FC236}">
                <a16:creationId xmlns:a16="http://schemas.microsoft.com/office/drawing/2014/main" id="{9B6A36D0-6290-4ADB-AEC6-5F3E73999165}"/>
              </a:ext>
            </a:extLst>
          </p:cNvPr>
          <p:cNvSpPr/>
          <p:nvPr/>
        </p:nvSpPr>
        <p:spPr>
          <a:xfrm>
            <a:off x="2472869" y="5968006"/>
            <a:ext cx="1600200" cy="889994"/>
          </a:xfrm>
          <a:prstGeom prst="roundRect">
            <a:avLst/>
          </a:prstGeom>
          <a:solidFill>
            <a:srgbClr val="00B0F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hlinkClick r:id="rId3" action="ppaction://hlinksldjump"/>
            <a:extLst>
              <a:ext uri="{FF2B5EF4-FFF2-40B4-BE49-F238E27FC236}">
                <a16:creationId xmlns:a16="http://schemas.microsoft.com/office/drawing/2014/main" id="{23F3EF9B-10F5-42A4-AE77-BA0055034A05}"/>
              </a:ext>
            </a:extLst>
          </p:cNvPr>
          <p:cNvSpPr txBox="1"/>
          <p:nvPr/>
        </p:nvSpPr>
        <p:spPr>
          <a:xfrm>
            <a:off x="2574469" y="6169120"/>
            <a:ext cx="1396999" cy="461665"/>
          </a:xfrm>
          <a:prstGeom prst="rect">
            <a:avLst/>
          </a:prstGeom>
          <a:noFill/>
        </p:spPr>
        <p:txBody>
          <a:bodyPr wrap="square" rtlCol="0">
            <a:spAutoFit/>
          </a:bodyPr>
          <a:lstStyle/>
          <a:p>
            <a:pPr algn="ctr"/>
            <a:r>
              <a:rPr lang="en-US" sz="2400" dirty="0">
                <a:solidFill>
                  <a:schemeClr val="bg1"/>
                </a:solidFill>
              </a:rPr>
              <a:t>Fantasy</a:t>
            </a:r>
          </a:p>
        </p:txBody>
      </p:sp>
      <p:sp>
        <p:nvSpPr>
          <p:cNvPr id="14" name="Rectangle: Rounded Corners 13">
            <a:hlinkClick r:id="rId4" action="ppaction://hlinksldjump"/>
            <a:extLst>
              <a:ext uri="{FF2B5EF4-FFF2-40B4-BE49-F238E27FC236}">
                <a16:creationId xmlns:a16="http://schemas.microsoft.com/office/drawing/2014/main" id="{685459B0-967E-47EC-9588-24013982DE54}"/>
              </a:ext>
            </a:extLst>
          </p:cNvPr>
          <p:cNvSpPr/>
          <p:nvPr/>
        </p:nvSpPr>
        <p:spPr>
          <a:xfrm>
            <a:off x="4194625" y="5968006"/>
            <a:ext cx="1600200" cy="889994"/>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hlinkClick r:id="rId4" action="ppaction://hlinksldjump"/>
            <a:extLst>
              <a:ext uri="{FF2B5EF4-FFF2-40B4-BE49-F238E27FC236}">
                <a16:creationId xmlns:a16="http://schemas.microsoft.com/office/drawing/2014/main" id="{C5D9E4F1-88CD-4650-BD58-03E6506C2EB8}"/>
              </a:ext>
            </a:extLst>
          </p:cNvPr>
          <p:cNvSpPr txBox="1"/>
          <p:nvPr/>
        </p:nvSpPr>
        <p:spPr>
          <a:xfrm>
            <a:off x="4296225" y="5997624"/>
            <a:ext cx="1396999" cy="830997"/>
          </a:xfrm>
          <a:prstGeom prst="rect">
            <a:avLst/>
          </a:prstGeom>
          <a:noFill/>
        </p:spPr>
        <p:txBody>
          <a:bodyPr wrap="square" rtlCol="0">
            <a:spAutoFit/>
          </a:bodyPr>
          <a:lstStyle/>
          <a:p>
            <a:pPr algn="ctr"/>
            <a:r>
              <a:rPr lang="en-US" sz="2400" dirty="0">
                <a:solidFill>
                  <a:schemeClr val="bg1"/>
                </a:solidFill>
              </a:rPr>
              <a:t>Realistic Fiction</a:t>
            </a:r>
          </a:p>
        </p:txBody>
      </p:sp>
      <p:sp>
        <p:nvSpPr>
          <p:cNvPr id="16" name="Rectangle: Rounded Corners 15">
            <a:hlinkClick r:id="rId5" action="ppaction://hlinksldjump"/>
            <a:extLst>
              <a:ext uri="{FF2B5EF4-FFF2-40B4-BE49-F238E27FC236}">
                <a16:creationId xmlns:a16="http://schemas.microsoft.com/office/drawing/2014/main" id="{2572EE48-7F4D-4AA4-89F0-E8F64D1B8DE5}"/>
              </a:ext>
            </a:extLst>
          </p:cNvPr>
          <p:cNvSpPr/>
          <p:nvPr/>
        </p:nvSpPr>
        <p:spPr>
          <a:xfrm>
            <a:off x="5916381" y="5954956"/>
            <a:ext cx="1600200" cy="889994"/>
          </a:xfrm>
          <a:prstGeom prst="roundRect">
            <a:avLst/>
          </a:prstGeom>
          <a:solidFill>
            <a:srgbClr val="C00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hlinkClick r:id="rId5" action="ppaction://hlinksldjump"/>
            <a:extLst>
              <a:ext uri="{FF2B5EF4-FFF2-40B4-BE49-F238E27FC236}">
                <a16:creationId xmlns:a16="http://schemas.microsoft.com/office/drawing/2014/main" id="{F014CD54-A615-4033-AA16-7F439512E1AB}"/>
              </a:ext>
            </a:extLst>
          </p:cNvPr>
          <p:cNvSpPr txBox="1"/>
          <p:nvPr/>
        </p:nvSpPr>
        <p:spPr>
          <a:xfrm>
            <a:off x="6017981" y="6182170"/>
            <a:ext cx="1396999" cy="430887"/>
          </a:xfrm>
          <a:prstGeom prst="rect">
            <a:avLst/>
          </a:prstGeom>
          <a:solidFill>
            <a:srgbClr val="C00000"/>
          </a:solidFill>
        </p:spPr>
        <p:txBody>
          <a:bodyPr wrap="square" rtlCol="0">
            <a:spAutoFit/>
          </a:bodyPr>
          <a:lstStyle/>
          <a:p>
            <a:pPr algn="ctr"/>
            <a:r>
              <a:rPr lang="en-US" sz="2200" dirty="0">
                <a:solidFill>
                  <a:schemeClr val="bg1"/>
                </a:solidFill>
              </a:rPr>
              <a:t>Traditional</a:t>
            </a:r>
          </a:p>
        </p:txBody>
      </p:sp>
      <p:pic>
        <p:nvPicPr>
          <p:cNvPr id="20" name="Picture 19">
            <a:extLst>
              <a:ext uri="{FF2B5EF4-FFF2-40B4-BE49-F238E27FC236}">
                <a16:creationId xmlns:a16="http://schemas.microsoft.com/office/drawing/2014/main" id="{EA7504C0-F8D3-4B8C-8C5A-9A96BCAAE41A}"/>
              </a:ext>
            </a:extLst>
          </p:cNvPr>
          <p:cNvPicPr>
            <a:picLocks noChangeAspect="1"/>
          </p:cNvPicPr>
          <p:nvPr/>
        </p:nvPicPr>
        <p:blipFill rotWithShape="1">
          <a:blip r:embed="rId6">
            <a:extLst>
              <a:ext uri="{28A0092B-C50C-407E-A947-70E740481C1C}">
                <a14:useLocalDpi xmlns:a14="http://schemas.microsoft.com/office/drawing/2010/main" val="0"/>
              </a:ext>
            </a:extLst>
          </a:blip>
          <a:srcRect l="20115" r="20190"/>
          <a:stretch/>
        </p:blipFill>
        <p:spPr>
          <a:xfrm>
            <a:off x="7638136" y="0"/>
            <a:ext cx="4553863" cy="6858000"/>
          </a:xfrm>
          <a:prstGeom prst="rect">
            <a:avLst/>
          </a:prstGeom>
        </p:spPr>
      </p:pic>
      <p:sp>
        <p:nvSpPr>
          <p:cNvPr id="18" name="Rectangle: Rounded Corners 17">
            <a:hlinkClick r:id="rId7" action="ppaction://hlinksldjump"/>
            <a:extLst>
              <a:ext uri="{FF2B5EF4-FFF2-40B4-BE49-F238E27FC236}">
                <a16:creationId xmlns:a16="http://schemas.microsoft.com/office/drawing/2014/main" id="{7F652101-80AC-41C9-BB53-BA5C5F989D90}"/>
              </a:ext>
            </a:extLst>
          </p:cNvPr>
          <p:cNvSpPr/>
          <p:nvPr/>
        </p:nvSpPr>
        <p:spPr>
          <a:xfrm>
            <a:off x="3971467" y="3249792"/>
            <a:ext cx="1721756" cy="671940"/>
          </a:xfrm>
          <a:prstGeom prst="roundRect">
            <a:avLst/>
          </a:prstGeom>
          <a:solidFill>
            <a:schemeClr val="accent4"/>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hlinkClick r:id="rId8" action="ppaction://hlinksldjump"/>
            <a:extLst>
              <a:ext uri="{FF2B5EF4-FFF2-40B4-BE49-F238E27FC236}">
                <a16:creationId xmlns:a16="http://schemas.microsoft.com/office/drawing/2014/main" id="{7AE93DF0-47BB-4285-B933-FEEBA9BA73A8}"/>
              </a:ext>
            </a:extLst>
          </p:cNvPr>
          <p:cNvSpPr txBox="1"/>
          <p:nvPr/>
        </p:nvSpPr>
        <p:spPr>
          <a:xfrm>
            <a:off x="3971468" y="3259072"/>
            <a:ext cx="1721756" cy="646331"/>
          </a:xfrm>
          <a:prstGeom prst="rect">
            <a:avLst/>
          </a:prstGeom>
          <a:noFill/>
        </p:spPr>
        <p:txBody>
          <a:bodyPr wrap="square" rtlCol="0">
            <a:spAutoFit/>
          </a:bodyPr>
          <a:lstStyle/>
          <a:p>
            <a:pPr algn="ctr"/>
            <a:r>
              <a:rPr lang="en-US" dirty="0"/>
              <a:t>Re-read the description</a:t>
            </a:r>
          </a:p>
        </p:txBody>
      </p:sp>
    </p:spTree>
    <p:extLst>
      <p:ext uri="{BB962C8B-B14F-4D97-AF65-F5344CB8AC3E}">
        <p14:creationId xmlns:p14="http://schemas.microsoft.com/office/powerpoint/2010/main" val="33566959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DDDB8"/>
        </a:solidFill>
        <a:effectLst/>
      </p:bgPr>
    </p:bg>
    <p:spTree>
      <p:nvGrpSpPr>
        <p:cNvPr id="1" name=""/>
        <p:cNvGrpSpPr/>
        <p:nvPr/>
      </p:nvGrpSpPr>
      <p:grpSpPr>
        <a:xfrm>
          <a:off x="0" y="0"/>
          <a:ext cx="0" cy="0"/>
          <a:chOff x="0" y="0"/>
          <a:chExt cx="0" cy="0"/>
        </a:xfrm>
      </p:grpSpPr>
      <p:pic>
        <p:nvPicPr>
          <p:cNvPr id="10" name="Content Placeholder 4">
            <a:extLst>
              <a:ext uri="{FF2B5EF4-FFF2-40B4-BE49-F238E27FC236}">
                <a16:creationId xmlns:a16="http://schemas.microsoft.com/office/drawing/2014/main" id="{DF15759A-FBD1-4D55-BADB-0999E3C452B3}"/>
              </a:ext>
            </a:extLst>
          </p:cNvPr>
          <p:cNvPicPr>
            <a:picLocks noChangeAspect="1"/>
          </p:cNvPicPr>
          <p:nvPr/>
        </p:nvPicPr>
        <p:blipFill rotWithShape="1">
          <a:blip r:embed="rId2">
            <a:extLst>
              <a:ext uri="{28A0092B-C50C-407E-A947-70E740481C1C}">
                <a14:useLocalDpi xmlns:a14="http://schemas.microsoft.com/office/drawing/2010/main" val="0"/>
              </a:ext>
            </a:extLst>
          </a:blip>
          <a:srcRect b="42709"/>
          <a:stretch/>
        </p:blipFill>
        <p:spPr>
          <a:xfrm>
            <a:off x="-231775" y="4795838"/>
            <a:ext cx="3419476" cy="2062162"/>
          </a:xfrm>
          <a:prstGeom prst="rect">
            <a:avLst/>
          </a:prstGeom>
        </p:spPr>
      </p:pic>
      <p:sp>
        <p:nvSpPr>
          <p:cNvPr id="11" name="Speech Bubble: Rectangle with Corners Rounded 10">
            <a:extLst>
              <a:ext uri="{FF2B5EF4-FFF2-40B4-BE49-F238E27FC236}">
                <a16:creationId xmlns:a16="http://schemas.microsoft.com/office/drawing/2014/main" id="{237A8E7B-D350-4EA5-B291-C6B596E0722B}"/>
              </a:ext>
            </a:extLst>
          </p:cNvPr>
          <p:cNvSpPr/>
          <p:nvPr/>
        </p:nvSpPr>
        <p:spPr>
          <a:xfrm>
            <a:off x="2088238" y="211190"/>
            <a:ext cx="4660900" cy="2522486"/>
          </a:xfrm>
          <a:prstGeom prst="wedgeRoundRectCallout">
            <a:avLst>
              <a:gd name="adj1" fmla="val -38256"/>
              <a:gd name="adj2" fmla="val 7802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You’re right!  The </a:t>
            </a:r>
            <a:r>
              <a:rPr lang="en-US" sz="2000" i="1" dirty="0">
                <a:solidFill>
                  <a:schemeClr val="tx1"/>
                </a:solidFill>
              </a:rPr>
              <a:t>Harry Potter </a:t>
            </a:r>
            <a:r>
              <a:rPr lang="en-US" sz="2000" dirty="0">
                <a:solidFill>
                  <a:schemeClr val="tx1"/>
                </a:solidFill>
              </a:rPr>
              <a:t>series fall under the fantasy genre because of all of the unrealistic and magical elements.</a:t>
            </a:r>
          </a:p>
          <a:p>
            <a:pPr algn="ctr"/>
            <a:endParaRPr lang="en-US" sz="2000" dirty="0">
              <a:solidFill>
                <a:schemeClr val="tx1"/>
              </a:solidFill>
            </a:endParaRPr>
          </a:p>
          <a:p>
            <a:pPr algn="ctr"/>
            <a:r>
              <a:rPr lang="en-US" sz="2000" dirty="0">
                <a:solidFill>
                  <a:schemeClr val="tx1"/>
                </a:solidFill>
              </a:rPr>
              <a:t>(They are also Mrs. </a:t>
            </a:r>
            <a:r>
              <a:rPr lang="en-US" sz="2000" dirty="0" err="1">
                <a:solidFill>
                  <a:schemeClr val="tx1"/>
                </a:solidFill>
              </a:rPr>
              <a:t>Crumbley’s</a:t>
            </a:r>
            <a:r>
              <a:rPr lang="en-US" sz="2000" dirty="0">
                <a:solidFill>
                  <a:schemeClr val="tx1"/>
                </a:solidFill>
              </a:rPr>
              <a:t> favorite books, so check them out if you haven’t read them already!)</a:t>
            </a:r>
          </a:p>
        </p:txBody>
      </p:sp>
      <p:pic>
        <p:nvPicPr>
          <p:cNvPr id="20" name="Picture 19">
            <a:extLst>
              <a:ext uri="{FF2B5EF4-FFF2-40B4-BE49-F238E27FC236}">
                <a16:creationId xmlns:a16="http://schemas.microsoft.com/office/drawing/2014/main" id="{EA7504C0-F8D3-4B8C-8C5A-9A96BCAAE41A}"/>
              </a:ext>
            </a:extLst>
          </p:cNvPr>
          <p:cNvPicPr>
            <a:picLocks noChangeAspect="1"/>
          </p:cNvPicPr>
          <p:nvPr/>
        </p:nvPicPr>
        <p:blipFill rotWithShape="1">
          <a:blip r:embed="rId3">
            <a:extLst>
              <a:ext uri="{28A0092B-C50C-407E-A947-70E740481C1C}">
                <a14:useLocalDpi xmlns:a14="http://schemas.microsoft.com/office/drawing/2010/main" val="0"/>
              </a:ext>
            </a:extLst>
          </a:blip>
          <a:srcRect l="20115" r="20190"/>
          <a:stretch/>
        </p:blipFill>
        <p:spPr>
          <a:xfrm>
            <a:off x="7638136" y="0"/>
            <a:ext cx="4553863" cy="6858000"/>
          </a:xfrm>
          <a:prstGeom prst="rect">
            <a:avLst/>
          </a:prstGeom>
        </p:spPr>
      </p:pic>
      <p:pic>
        <p:nvPicPr>
          <p:cNvPr id="5" name="Picture 4">
            <a:extLst>
              <a:ext uri="{FF2B5EF4-FFF2-40B4-BE49-F238E27FC236}">
                <a16:creationId xmlns:a16="http://schemas.microsoft.com/office/drawing/2014/main" id="{188F8967-8EDD-4798-9CF6-50A2C70EF053}"/>
              </a:ext>
            </a:extLst>
          </p:cNvPr>
          <p:cNvPicPr>
            <a:picLocks noChangeAspect="1"/>
          </p:cNvPicPr>
          <p:nvPr/>
        </p:nvPicPr>
        <p:blipFill>
          <a:blip r:embed="rId4">
            <a:duotone>
              <a:prstClr val="black"/>
              <a:schemeClr val="accent4">
                <a:lumMod val="75000"/>
                <a:tint val="45000"/>
                <a:satMod val="400000"/>
              </a:schemeClr>
            </a:duotone>
            <a:extLst>
              <a:ext uri="{28A0092B-C50C-407E-A947-70E740481C1C}">
                <a14:useLocalDpi xmlns:a14="http://schemas.microsoft.com/office/drawing/2010/main" val="0"/>
              </a:ext>
            </a:extLst>
          </a:blip>
          <a:stretch>
            <a:fillRect/>
          </a:stretch>
        </p:blipFill>
        <p:spPr>
          <a:xfrm>
            <a:off x="3187701" y="3202246"/>
            <a:ext cx="2552184" cy="2552184"/>
          </a:xfrm>
          <a:prstGeom prst="rect">
            <a:avLst/>
          </a:prstGeom>
        </p:spPr>
      </p:pic>
      <p:pic>
        <p:nvPicPr>
          <p:cNvPr id="3" name="Picture 2">
            <a:extLst>
              <a:ext uri="{FF2B5EF4-FFF2-40B4-BE49-F238E27FC236}">
                <a16:creationId xmlns:a16="http://schemas.microsoft.com/office/drawing/2014/main" id="{F6B284C3-BBCC-4F43-A4D5-64D5B617ED8B}"/>
              </a:ext>
            </a:extLst>
          </p:cNvPr>
          <p:cNvPicPr>
            <a:picLocks noChangeAspect="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3606342" y="3619043"/>
            <a:ext cx="1714957" cy="1714957"/>
          </a:xfrm>
          <a:prstGeom prst="rect">
            <a:avLst/>
          </a:prstGeom>
        </p:spPr>
      </p:pic>
      <p:sp>
        <p:nvSpPr>
          <p:cNvPr id="12" name="Rectangle: Rounded Corners 11">
            <a:hlinkClick r:id="rId6" action="ppaction://hlinksldjump"/>
            <a:extLst>
              <a:ext uri="{FF2B5EF4-FFF2-40B4-BE49-F238E27FC236}">
                <a16:creationId xmlns:a16="http://schemas.microsoft.com/office/drawing/2014/main" id="{0E60FF17-54CA-4E5D-B075-8B440F15F388}"/>
              </a:ext>
            </a:extLst>
          </p:cNvPr>
          <p:cNvSpPr/>
          <p:nvPr/>
        </p:nvSpPr>
        <p:spPr>
          <a:xfrm>
            <a:off x="3648526" y="5968006"/>
            <a:ext cx="1600200" cy="889994"/>
          </a:xfrm>
          <a:prstGeom prst="roundRect">
            <a:avLst/>
          </a:prstGeom>
          <a:solidFill>
            <a:srgbClr val="00B0F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hlinkClick r:id="rId6" action="ppaction://hlinksldjump"/>
            <a:extLst>
              <a:ext uri="{FF2B5EF4-FFF2-40B4-BE49-F238E27FC236}">
                <a16:creationId xmlns:a16="http://schemas.microsoft.com/office/drawing/2014/main" id="{907B3A54-5454-4224-9F4E-AC63C6318FC4}"/>
              </a:ext>
            </a:extLst>
          </p:cNvPr>
          <p:cNvSpPr txBox="1"/>
          <p:nvPr/>
        </p:nvSpPr>
        <p:spPr>
          <a:xfrm>
            <a:off x="3750126" y="5997624"/>
            <a:ext cx="1396999" cy="830997"/>
          </a:xfrm>
          <a:prstGeom prst="rect">
            <a:avLst/>
          </a:prstGeom>
          <a:noFill/>
        </p:spPr>
        <p:txBody>
          <a:bodyPr wrap="square" rtlCol="0">
            <a:spAutoFit/>
          </a:bodyPr>
          <a:lstStyle/>
          <a:p>
            <a:pPr algn="ctr"/>
            <a:r>
              <a:rPr lang="en-US" sz="2400" dirty="0">
                <a:solidFill>
                  <a:schemeClr val="bg1"/>
                </a:solidFill>
              </a:rPr>
              <a:t>Next</a:t>
            </a:r>
          </a:p>
          <a:p>
            <a:pPr algn="ctr"/>
            <a:r>
              <a:rPr lang="en-US" sz="2400" dirty="0">
                <a:solidFill>
                  <a:schemeClr val="bg1"/>
                </a:solidFill>
              </a:rPr>
              <a:t>Book</a:t>
            </a:r>
          </a:p>
        </p:txBody>
      </p:sp>
    </p:spTree>
    <p:extLst>
      <p:ext uri="{BB962C8B-B14F-4D97-AF65-F5344CB8AC3E}">
        <p14:creationId xmlns:p14="http://schemas.microsoft.com/office/powerpoint/2010/main" val="40246019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DDDB8"/>
        </a:solidFill>
        <a:effectLst/>
      </p:bgPr>
    </p:bg>
    <p:spTree>
      <p:nvGrpSpPr>
        <p:cNvPr id="1" name=""/>
        <p:cNvGrpSpPr/>
        <p:nvPr/>
      </p:nvGrpSpPr>
      <p:grpSpPr>
        <a:xfrm>
          <a:off x="0" y="0"/>
          <a:ext cx="0" cy="0"/>
          <a:chOff x="0" y="0"/>
          <a:chExt cx="0" cy="0"/>
        </a:xfrm>
      </p:grpSpPr>
      <p:pic>
        <p:nvPicPr>
          <p:cNvPr id="10" name="Content Placeholder 4">
            <a:extLst>
              <a:ext uri="{FF2B5EF4-FFF2-40B4-BE49-F238E27FC236}">
                <a16:creationId xmlns:a16="http://schemas.microsoft.com/office/drawing/2014/main" id="{DF15759A-FBD1-4D55-BADB-0999E3C452B3}"/>
              </a:ext>
            </a:extLst>
          </p:cNvPr>
          <p:cNvPicPr>
            <a:picLocks noChangeAspect="1"/>
          </p:cNvPicPr>
          <p:nvPr/>
        </p:nvPicPr>
        <p:blipFill rotWithShape="1">
          <a:blip r:embed="rId2">
            <a:extLst>
              <a:ext uri="{28A0092B-C50C-407E-A947-70E740481C1C}">
                <a14:useLocalDpi xmlns:a14="http://schemas.microsoft.com/office/drawing/2010/main" val="0"/>
              </a:ext>
            </a:extLst>
          </a:blip>
          <a:srcRect b="42709"/>
          <a:stretch/>
        </p:blipFill>
        <p:spPr>
          <a:xfrm>
            <a:off x="-231775" y="4795838"/>
            <a:ext cx="3419476" cy="2062162"/>
          </a:xfrm>
          <a:prstGeom prst="rect">
            <a:avLst/>
          </a:prstGeom>
        </p:spPr>
      </p:pic>
      <p:sp>
        <p:nvSpPr>
          <p:cNvPr id="11" name="Speech Bubble: Rectangle with Corners Rounded 10">
            <a:extLst>
              <a:ext uri="{FF2B5EF4-FFF2-40B4-BE49-F238E27FC236}">
                <a16:creationId xmlns:a16="http://schemas.microsoft.com/office/drawing/2014/main" id="{237A8E7B-D350-4EA5-B291-C6B596E0722B}"/>
              </a:ext>
            </a:extLst>
          </p:cNvPr>
          <p:cNvSpPr/>
          <p:nvPr/>
        </p:nvSpPr>
        <p:spPr>
          <a:xfrm>
            <a:off x="2088238" y="211190"/>
            <a:ext cx="4660900" cy="4432300"/>
          </a:xfrm>
          <a:prstGeom prst="wedgeRoundRectCallout">
            <a:avLst>
              <a:gd name="adj1" fmla="val -44912"/>
              <a:gd name="adj2" fmla="val 6677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As much as Pseudonymous Bosch would love to sing the praises of his book, he wouldn't want you to hear about his brave heroes. Or about how a mysterious box of vials sends them on the trail of a magician who has vanished under strange (and stinky) circumstances. And he certainly wouldn't want you to know about the hair-raising adventures that follow and the nefarious villains they face. You see, not only is the name of this book secret, the story inside is, too. For it concerns a secret. A Big Secret.</a:t>
            </a:r>
          </a:p>
        </p:txBody>
      </p:sp>
      <p:sp>
        <p:nvSpPr>
          <p:cNvPr id="12" name="Rectangle: Rounded Corners 11">
            <a:hlinkClick r:id="rId3" action="ppaction://hlinksldjump"/>
            <a:extLst>
              <a:ext uri="{FF2B5EF4-FFF2-40B4-BE49-F238E27FC236}">
                <a16:creationId xmlns:a16="http://schemas.microsoft.com/office/drawing/2014/main" id="{9B6A36D0-6290-4ADB-AEC6-5F3E73999165}"/>
              </a:ext>
            </a:extLst>
          </p:cNvPr>
          <p:cNvSpPr/>
          <p:nvPr/>
        </p:nvSpPr>
        <p:spPr>
          <a:xfrm>
            <a:off x="2472869" y="5968006"/>
            <a:ext cx="1600200" cy="889994"/>
          </a:xfrm>
          <a:prstGeom prst="roundRect">
            <a:avLst/>
          </a:prstGeom>
          <a:solidFill>
            <a:srgbClr val="00B0F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hlinkClick r:id="rId3" action="ppaction://hlinksldjump"/>
            <a:extLst>
              <a:ext uri="{FF2B5EF4-FFF2-40B4-BE49-F238E27FC236}">
                <a16:creationId xmlns:a16="http://schemas.microsoft.com/office/drawing/2014/main" id="{23F3EF9B-10F5-42A4-AE77-BA0055034A05}"/>
              </a:ext>
            </a:extLst>
          </p:cNvPr>
          <p:cNvSpPr txBox="1"/>
          <p:nvPr/>
        </p:nvSpPr>
        <p:spPr>
          <a:xfrm>
            <a:off x="2574469" y="6169120"/>
            <a:ext cx="1396999" cy="430887"/>
          </a:xfrm>
          <a:prstGeom prst="rect">
            <a:avLst/>
          </a:prstGeom>
          <a:noFill/>
        </p:spPr>
        <p:txBody>
          <a:bodyPr wrap="square" rtlCol="0">
            <a:spAutoFit/>
          </a:bodyPr>
          <a:lstStyle/>
          <a:p>
            <a:pPr algn="ctr"/>
            <a:r>
              <a:rPr lang="en-US" sz="2200" dirty="0">
                <a:solidFill>
                  <a:schemeClr val="bg1"/>
                </a:solidFill>
              </a:rPr>
              <a:t>Traditional</a:t>
            </a:r>
          </a:p>
        </p:txBody>
      </p:sp>
      <p:sp>
        <p:nvSpPr>
          <p:cNvPr id="14" name="Rectangle: Rounded Corners 13">
            <a:hlinkClick r:id="rId4" action="ppaction://hlinksldjump"/>
            <a:extLst>
              <a:ext uri="{FF2B5EF4-FFF2-40B4-BE49-F238E27FC236}">
                <a16:creationId xmlns:a16="http://schemas.microsoft.com/office/drawing/2014/main" id="{685459B0-967E-47EC-9588-24013982DE54}"/>
              </a:ext>
            </a:extLst>
          </p:cNvPr>
          <p:cNvSpPr/>
          <p:nvPr/>
        </p:nvSpPr>
        <p:spPr>
          <a:xfrm>
            <a:off x="4194625" y="5968006"/>
            <a:ext cx="1600200" cy="889994"/>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hlinkClick r:id="rId4" action="ppaction://hlinksldjump"/>
            <a:extLst>
              <a:ext uri="{FF2B5EF4-FFF2-40B4-BE49-F238E27FC236}">
                <a16:creationId xmlns:a16="http://schemas.microsoft.com/office/drawing/2014/main" id="{C5D9E4F1-88CD-4650-BD58-03E6506C2EB8}"/>
              </a:ext>
            </a:extLst>
          </p:cNvPr>
          <p:cNvSpPr txBox="1"/>
          <p:nvPr/>
        </p:nvSpPr>
        <p:spPr>
          <a:xfrm>
            <a:off x="4296225" y="6175424"/>
            <a:ext cx="1396999" cy="461665"/>
          </a:xfrm>
          <a:prstGeom prst="rect">
            <a:avLst/>
          </a:prstGeom>
          <a:noFill/>
        </p:spPr>
        <p:txBody>
          <a:bodyPr wrap="square" rtlCol="0">
            <a:spAutoFit/>
          </a:bodyPr>
          <a:lstStyle/>
          <a:p>
            <a:pPr algn="ctr"/>
            <a:r>
              <a:rPr lang="en-US" sz="2400" dirty="0">
                <a:solidFill>
                  <a:schemeClr val="bg1"/>
                </a:solidFill>
              </a:rPr>
              <a:t>Fantasy</a:t>
            </a:r>
          </a:p>
        </p:txBody>
      </p:sp>
      <p:sp>
        <p:nvSpPr>
          <p:cNvPr id="16" name="Rectangle: Rounded Corners 15">
            <a:hlinkClick r:id="rId5" action="ppaction://hlinksldjump"/>
            <a:extLst>
              <a:ext uri="{FF2B5EF4-FFF2-40B4-BE49-F238E27FC236}">
                <a16:creationId xmlns:a16="http://schemas.microsoft.com/office/drawing/2014/main" id="{2572EE48-7F4D-4AA4-89F0-E8F64D1B8DE5}"/>
              </a:ext>
            </a:extLst>
          </p:cNvPr>
          <p:cNvSpPr/>
          <p:nvPr/>
        </p:nvSpPr>
        <p:spPr>
          <a:xfrm>
            <a:off x="5916381" y="5954956"/>
            <a:ext cx="1600200" cy="889994"/>
          </a:xfrm>
          <a:prstGeom prst="roundRect">
            <a:avLst/>
          </a:prstGeom>
          <a:solidFill>
            <a:srgbClr val="C00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hlinkClick r:id="rId5" action="ppaction://hlinksldjump"/>
            <a:extLst>
              <a:ext uri="{FF2B5EF4-FFF2-40B4-BE49-F238E27FC236}">
                <a16:creationId xmlns:a16="http://schemas.microsoft.com/office/drawing/2014/main" id="{F014CD54-A615-4033-AA16-7F439512E1AB}"/>
              </a:ext>
            </a:extLst>
          </p:cNvPr>
          <p:cNvSpPr txBox="1"/>
          <p:nvPr/>
        </p:nvSpPr>
        <p:spPr>
          <a:xfrm>
            <a:off x="6017981" y="6182170"/>
            <a:ext cx="1396999" cy="461665"/>
          </a:xfrm>
          <a:prstGeom prst="rect">
            <a:avLst/>
          </a:prstGeom>
          <a:solidFill>
            <a:srgbClr val="C00000"/>
          </a:solidFill>
        </p:spPr>
        <p:txBody>
          <a:bodyPr wrap="square" rtlCol="0">
            <a:spAutoFit/>
          </a:bodyPr>
          <a:lstStyle/>
          <a:p>
            <a:pPr algn="ctr"/>
            <a:r>
              <a:rPr lang="en-US" sz="2400" dirty="0">
                <a:solidFill>
                  <a:schemeClr val="bg1"/>
                </a:solidFill>
              </a:rPr>
              <a:t>Mystery</a:t>
            </a:r>
          </a:p>
        </p:txBody>
      </p:sp>
      <p:pic>
        <p:nvPicPr>
          <p:cNvPr id="7" name="Picture 6">
            <a:extLst>
              <a:ext uri="{FF2B5EF4-FFF2-40B4-BE49-F238E27FC236}">
                <a16:creationId xmlns:a16="http://schemas.microsoft.com/office/drawing/2014/main" id="{75CB10E8-A8A3-42FA-9E23-7C728B5727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38136" y="0"/>
            <a:ext cx="4553863" cy="6858000"/>
          </a:xfrm>
          <a:prstGeom prst="rect">
            <a:avLst/>
          </a:prstGeom>
        </p:spPr>
      </p:pic>
    </p:spTree>
    <p:extLst>
      <p:ext uri="{BB962C8B-B14F-4D97-AF65-F5344CB8AC3E}">
        <p14:creationId xmlns:p14="http://schemas.microsoft.com/office/powerpoint/2010/main" val="41787274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DDDB8"/>
        </a:solidFill>
        <a:effectLst/>
      </p:bgPr>
    </p:bg>
    <p:spTree>
      <p:nvGrpSpPr>
        <p:cNvPr id="1" name=""/>
        <p:cNvGrpSpPr/>
        <p:nvPr/>
      </p:nvGrpSpPr>
      <p:grpSpPr>
        <a:xfrm>
          <a:off x="0" y="0"/>
          <a:ext cx="0" cy="0"/>
          <a:chOff x="0" y="0"/>
          <a:chExt cx="0" cy="0"/>
        </a:xfrm>
      </p:grpSpPr>
      <p:pic>
        <p:nvPicPr>
          <p:cNvPr id="10" name="Content Placeholder 4">
            <a:extLst>
              <a:ext uri="{FF2B5EF4-FFF2-40B4-BE49-F238E27FC236}">
                <a16:creationId xmlns:a16="http://schemas.microsoft.com/office/drawing/2014/main" id="{DF15759A-FBD1-4D55-BADB-0999E3C452B3}"/>
              </a:ext>
            </a:extLst>
          </p:cNvPr>
          <p:cNvPicPr>
            <a:picLocks noChangeAspect="1"/>
          </p:cNvPicPr>
          <p:nvPr/>
        </p:nvPicPr>
        <p:blipFill rotWithShape="1">
          <a:blip r:embed="rId2">
            <a:extLst>
              <a:ext uri="{28A0092B-C50C-407E-A947-70E740481C1C}">
                <a14:useLocalDpi xmlns:a14="http://schemas.microsoft.com/office/drawing/2010/main" val="0"/>
              </a:ext>
            </a:extLst>
          </a:blip>
          <a:srcRect b="42709"/>
          <a:stretch/>
        </p:blipFill>
        <p:spPr>
          <a:xfrm>
            <a:off x="-231775" y="4795838"/>
            <a:ext cx="3419476" cy="2062162"/>
          </a:xfrm>
          <a:prstGeom prst="rect">
            <a:avLst/>
          </a:prstGeom>
        </p:spPr>
      </p:pic>
      <p:sp>
        <p:nvSpPr>
          <p:cNvPr id="11" name="Speech Bubble: Rectangle with Corners Rounded 10">
            <a:extLst>
              <a:ext uri="{FF2B5EF4-FFF2-40B4-BE49-F238E27FC236}">
                <a16:creationId xmlns:a16="http://schemas.microsoft.com/office/drawing/2014/main" id="{237A8E7B-D350-4EA5-B291-C6B596E0722B}"/>
              </a:ext>
            </a:extLst>
          </p:cNvPr>
          <p:cNvSpPr/>
          <p:nvPr/>
        </p:nvSpPr>
        <p:spPr>
          <a:xfrm>
            <a:off x="2088238" y="211190"/>
            <a:ext cx="4660900" cy="3128910"/>
          </a:xfrm>
          <a:prstGeom prst="wedgeRoundRectCallout">
            <a:avLst>
              <a:gd name="adj1" fmla="val -37010"/>
              <a:gd name="adj2" fmla="val 7773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Traditional literature covers stories, fables, folk tales, and legends that have been passed down through history.  This book is modern.  Read the description to find clues that can help you pick a better genre.</a:t>
            </a:r>
          </a:p>
          <a:p>
            <a:pPr algn="ctr"/>
            <a:endParaRPr lang="en-US" sz="2000" dirty="0">
              <a:solidFill>
                <a:schemeClr val="tx1"/>
              </a:solidFill>
            </a:endParaRPr>
          </a:p>
          <a:p>
            <a:pPr algn="ctr"/>
            <a:r>
              <a:rPr lang="en-US" sz="2000" dirty="0">
                <a:solidFill>
                  <a:schemeClr val="tx1"/>
                </a:solidFill>
              </a:rPr>
              <a:t>Try again!</a:t>
            </a:r>
          </a:p>
        </p:txBody>
      </p:sp>
      <p:sp>
        <p:nvSpPr>
          <p:cNvPr id="12" name="Rectangle: Rounded Corners 11">
            <a:hlinkClick r:id="rId3" action="ppaction://hlinksldjump"/>
            <a:extLst>
              <a:ext uri="{FF2B5EF4-FFF2-40B4-BE49-F238E27FC236}">
                <a16:creationId xmlns:a16="http://schemas.microsoft.com/office/drawing/2014/main" id="{9B6A36D0-6290-4ADB-AEC6-5F3E73999165}"/>
              </a:ext>
            </a:extLst>
          </p:cNvPr>
          <p:cNvSpPr/>
          <p:nvPr/>
        </p:nvSpPr>
        <p:spPr>
          <a:xfrm>
            <a:off x="2472869" y="5968006"/>
            <a:ext cx="1600200" cy="889994"/>
          </a:xfrm>
          <a:prstGeom prst="roundRect">
            <a:avLst/>
          </a:prstGeom>
          <a:solidFill>
            <a:srgbClr val="00B0F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hlinkClick r:id="rId3" action="ppaction://hlinksldjump"/>
            <a:extLst>
              <a:ext uri="{FF2B5EF4-FFF2-40B4-BE49-F238E27FC236}">
                <a16:creationId xmlns:a16="http://schemas.microsoft.com/office/drawing/2014/main" id="{23F3EF9B-10F5-42A4-AE77-BA0055034A05}"/>
              </a:ext>
            </a:extLst>
          </p:cNvPr>
          <p:cNvSpPr txBox="1"/>
          <p:nvPr/>
        </p:nvSpPr>
        <p:spPr>
          <a:xfrm>
            <a:off x="2574469" y="6169120"/>
            <a:ext cx="1396999" cy="430887"/>
          </a:xfrm>
          <a:prstGeom prst="rect">
            <a:avLst/>
          </a:prstGeom>
          <a:noFill/>
        </p:spPr>
        <p:txBody>
          <a:bodyPr wrap="square" rtlCol="0">
            <a:spAutoFit/>
          </a:bodyPr>
          <a:lstStyle/>
          <a:p>
            <a:pPr algn="ctr"/>
            <a:r>
              <a:rPr lang="en-US" sz="2200" dirty="0">
                <a:solidFill>
                  <a:schemeClr val="bg1"/>
                </a:solidFill>
              </a:rPr>
              <a:t>Traditional</a:t>
            </a:r>
          </a:p>
        </p:txBody>
      </p:sp>
      <p:sp>
        <p:nvSpPr>
          <p:cNvPr id="14" name="Rectangle: Rounded Corners 13">
            <a:hlinkClick r:id="rId4" action="ppaction://hlinksldjump"/>
            <a:extLst>
              <a:ext uri="{FF2B5EF4-FFF2-40B4-BE49-F238E27FC236}">
                <a16:creationId xmlns:a16="http://schemas.microsoft.com/office/drawing/2014/main" id="{685459B0-967E-47EC-9588-24013982DE54}"/>
              </a:ext>
            </a:extLst>
          </p:cNvPr>
          <p:cNvSpPr/>
          <p:nvPr/>
        </p:nvSpPr>
        <p:spPr>
          <a:xfrm>
            <a:off x="4194625" y="5968006"/>
            <a:ext cx="1600200" cy="889994"/>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hlinkClick r:id="rId4" action="ppaction://hlinksldjump"/>
            <a:extLst>
              <a:ext uri="{FF2B5EF4-FFF2-40B4-BE49-F238E27FC236}">
                <a16:creationId xmlns:a16="http://schemas.microsoft.com/office/drawing/2014/main" id="{C5D9E4F1-88CD-4650-BD58-03E6506C2EB8}"/>
              </a:ext>
            </a:extLst>
          </p:cNvPr>
          <p:cNvSpPr txBox="1"/>
          <p:nvPr/>
        </p:nvSpPr>
        <p:spPr>
          <a:xfrm>
            <a:off x="4296225" y="6175424"/>
            <a:ext cx="1396999" cy="461665"/>
          </a:xfrm>
          <a:prstGeom prst="rect">
            <a:avLst/>
          </a:prstGeom>
          <a:noFill/>
        </p:spPr>
        <p:txBody>
          <a:bodyPr wrap="square" rtlCol="0">
            <a:spAutoFit/>
          </a:bodyPr>
          <a:lstStyle/>
          <a:p>
            <a:pPr algn="ctr"/>
            <a:r>
              <a:rPr lang="en-US" sz="2400" dirty="0">
                <a:solidFill>
                  <a:schemeClr val="bg1"/>
                </a:solidFill>
              </a:rPr>
              <a:t>Fantasy</a:t>
            </a:r>
          </a:p>
        </p:txBody>
      </p:sp>
      <p:sp>
        <p:nvSpPr>
          <p:cNvPr id="16" name="Rectangle: Rounded Corners 15">
            <a:hlinkClick r:id="rId5" action="ppaction://hlinksldjump"/>
            <a:extLst>
              <a:ext uri="{FF2B5EF4-FFF2-40B4-BE49-F238E27FC236}">
                <a16:creationId xmlns:a16="http://schemas.microsoft.com/office/drawing/2014/main" id="{2572EE48-7F4D-4AA4-89F0-E8F64D1B8DE5}"/>
              </a:ext>
            </a:extLst>
          </p:cNvPr>
          <p:cNvSpPr/>
          <p:nvPr/>
        </p:nvSpPr>
        <p:spPr>
          <a:xfrm>
            <a:off x="5916381" y="5954956"/>
            <a:ext cx="1600200" cy="889994"/>
          </a:xfrm>
          <a:prstGeom prst="roundRect">
            <a:avLst/>
          </a:prstGeom>
          <a:solidFill>
            <a:srgbClr val="C00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hlinkClick r:id="rId5" action="ppaction://hlinksldjump"/>
            <a:extLst>
              <a:ext uri="{FF2B5EF4-FFF2-40B4-BE49-F238E27FC236}">
                <a16:creationId xmlns:a16="http://schemas.microsoft.com/office/drawing/2014/main" id="{F014CD54-A615-4033-AA16-7F439512E1AB}"/>
              </a:ext>
            </a:extLst>
          </p:cNvPr>
          <p:cNvSpPr txBox="1"/>
          <p:nvPr/>
        </p:nvSpPr>
        <p:spPr>
          <a:xfrm>
            <a:off x="6017981" y="6182170"/>
            <a:ext cx="1396999" cy="461665"/>
          </a:xfrm>
          <a:prstGeom prst="rect">
            <a:avLst/>
          </a:prstGeom>
          <a:solidFill>
            <a:srgbClr val="C00000"/>
          </a:solidFill>
        </p:spPr>
        <p:txBody>
          <a:bodyPr wrap="square" rtlCol="0">
            <a:spAutoFit/>
          </a:bodyPr>
          <a:lstStyle/>
          <a:p>
            <a:pPr algn="ctr"/>
            <a:r>
              <a:rPr lang="en-US" sz="2400" dirty="0">
                <a:solidFill>
                  <a:schemeClr val="bg1"/>
                </a:solidFill>
              </a:rPr>
              <a:t>Mystery</a:t>
            </a:r>
          </a:p>
        </p:txBody>
      </p:sp>
      <p:pic>
        <p:nvPicPr>
          <p:cNvPr id="7" name="Picture 6">
            <a:extLst>
              <a:ext uri="{FF2B5EF4-FFF2-40B4-BE49-F238E27FC236}">
                <a16:creationId xmlns:a16="http://schemas.microsoft.com/office/drawing/2014/main" id="{75CB10E8-A8A3-42FA-9E23-7C728B5727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38136" y="0"/>
            <a:ext cx="4553863" cy="6858000"/>
          </a:xfrm>
          <a:prstGeom prst="rect">
            <a:avLst/>
          </a:prstGeom>
        </p:spPr>
      </p:pic>
      <p:sp>
        <p:nvSpPr>
          <p:cNvPr id="18" name="Rectangle: Rounded Corners 17">
            <a:hlinkClick r:id="rId7" action="ppaction://hlinksldjump"/>
            <a:extLst>
              <a:ext uri="{FF2B5EF4-FFF2-40B4-BE49-F238E27FC236}">
                <a16:creationId xmlns:a16="http://schemas.microsoft.com/office/drawing/2014/main" id="{8A29C555-1E24-409F-A15C-C36B82328FDE}"/>
              </a:ext>
            </a:extLst>
          </p:cNvPr>
          <p:cNvSpPr/>
          <p:nvPr/>
        </p:nvSpPr>
        <p:spPr>
          <a:xfrm>
            <a:off x="3971468" y="3399553"/>
            <a:ext cx="1721756" cy="671940"/>
          </a:xfrm>
          <a:prstGeom prst="roundRect">
            <a:avLst/>
          </a:prstGeom>
          <a:solidFill>
            <a:schemeClr val="accent4"/>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hlinkClick r:id="rId8" action="ppaction://hlinksldjump"/>
            <a:extLst>
              <a:ext uri="{FF2B5EF4-FFF2-40B4-BE49-F238E27FC236}">
                <a16:creationId xmlns:a16="http://schemas.microsoft.com/office/drawing/2014/main" id="{1C16BE47-3675-415D-9FCB-274FFD4853F7}"/>
              </a:ext>
            </a:extLst>
          </p:cNvPr>
          <p:cNvSpPr txBox="1"/>
          <p:nvPr/>
        </p:nvSpPr>
        <p:spPr>
          <a:xfrm>
            <a:off x="3971469" y="3408833"/>
            <a:ext cx="1721756" cy="646331"/>
          </a:xfrm>
          <a:prstGeom prst="rect">
            <a:avLst/>
          </a:prstGeom>
          <a:noFill/>
        </p:spPr>
        <p:txBody>
          <a:bodyPr wrap="square" rtlCol="0">
            <a:spAutoFit/>
          </a:bodyPr>
          <a:lstStyle/>
          <a:p>
            <a:pPr algn="ctr"/>
            <a:r>
              <a:rPr lang="en-US" dirty="0"/>
              <a:t>Re-read the description</a:t>
            </a:r>
          </a:p>
        </p:txBody>
      </p:sp>
    </p:spTree>
    <p:extLst>
      <p:ext uri="{BB962C8B-B14F-4D97-AF65-F5344CB8AC3E}">
        <p14:creationId xmlns:p14="http://schemas.microsoft.com/office/powerpoint/2010/main" val="3393694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DDDB8"/>
        </a:solidFill>
        <a:effectLst/>
      </p:bgPr>
    </p:bg>
    <p:spTree>
      <p:nvGrpSpPr>
        <p:cNvPr id="1" name=""/>
        <p:cNvGrpSpPr/>
        <p:nvPr/>
      </p:nvGrpSpPr>
      <p:grpSpPr>
        <a:xfrm>
          <a:off x="0" y="0"/>
          <a:ext cx="0" cy="0"/>
          <a:chOff x="0" y="0"/>
          <a:chExt cx="0" cy="0"/>
        </a:xfrm>
      </p:grpSpPr>
      <p:pic>
        <p:nvPicPr>
          <p:cNvPr id="10" name="Content Placeholder 4">
            <a:extLst>
              <a:ext uri="{FF2B5EF4-FFF2-40B4-BE49-F238E27FC236}">
                <a16:creationId xmlns:a16="http://schemas.microsoft.com/office/drawing/2014/main" id="{DF15759A-FBD1-4D55-BADB-0999E3C452B3}"/>
              </a:ext>
            </a:extLst>
          </p:cNvPr>
          <p:cNvPicPr>
            <a:picLocks noChangeAspect="1"/>
          </p:cNvPicPr>
          <p:nvPr/>
        </p:nvPicPr>
        <p:blipFill rotWithShape="1">
          <a:blip r:embed="rId2">
            <a:extLst>
              <a:ext uri="{28A0092B-C50C-407E-A947-70E740481C1C}">
                <a14:useLocalDpi xmlns:a14="http://schemas.microsoft.com/office/drawing/2010/main" val="0"/>
              </a:ext>
            </a:extLst>
          </a:blip>
          <a:srcRect b="42709"/>
          <a:stretch/>
        </p:blipFill>
        <p:spPr>
          <a:xfrm>
            <a:off x="-231775" y="4795838"/>
            <a:ext cx="3419476" cy="2062162"/>
          </a:xfrm>
          <a:prstGeom prst="rect">
            <a:avLst/>
          </a:prstGeom>
        </p:spPr>
      </p:pic>
      <p:sp>
        <p:nvSpPr>
          <p:cNvPr id="11" name="Speech Bubble: Rectangle with Corners Rounded 10">
            <a:extLst>
              <a:ext uri="{FF2B5EF4-FFF2-40B4-BE49-F238E27FC236}">
                <a16:creationId xmlns:a16="http://schemas.microsoft.com/office/drawing/2014/main" id="{237A8E7B-D350-4EA5-B291-C6B596E0722B}"/>
              </a:ext>
            </a:extLst>
          </p:cNvPr>
          <p:cNvSpPr/>
          <p:nvPr/>
        </p:nvSpPr>
        <p:spPr>
          <a:xfrm>
            <a:off x="2088238" y="211190"/>
            <a:ext cx="4660900" cy="2176410"/>
          </a:xfrm>
          <a:prstGeom prst="wedgeRoundRectCallout">
            <a:avLst>
              <a:gd name="adj1" fmla="val -37010"/>
              <a:gd name="adj2" fmla="val 7773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This book has a lot of unusual elements in it, but it doesn’t fall into the fantasy category.  There is a genre that </a:t>
            </a:r>
          </a:p>
          <a:p>
            <a:pPr algn="ctr"/>
            <a:r>
              <a:rPr lang="en-US" sz="2000" dirty="0">
                <a:solidFill>
                  <a:schemeClr val="tx1"/>
                </a:solidFill>
              </a:rPr>
              <a:t>is a much better fit.  Read the </a:t>
            </a:r>
          </a:p>
          <a:p>
            <a:pPr algn="ctr"/>
            <a:r>
              <a:rPr lang="en-US" sz="2000" dirty="0">
                <a:solidFill>
                  <a:schemeClr val="tx1"/>
                </a:solidFill>
              </a:rPr>
              <a:t>description and try again!</a:t>
            </a:r>
          </a:p>
        </p:txBody>
      </p:sp>
      <p:sp>
        <p:nvSpPr>
          <p:cNvPr id="12" name="Rectangle: Rounded Corners 11">
            <a:hlinkClick r:id="rId3" action="ppaction://hlinksldjump"/>
            <a:extLst>
              <a:ext uri="{FF2B5EF4-FFF2-40B4-BE49-F238E27FC236}">
                <a16:creationId xmlns:a16="http://schemas.microsoft.com/office/drawing/2014/main" id="{9B6A36D0-6290-4ADB-AEC6-5F3E73999165}"/>
              </a:ext>
            </a:extLst>
          </p:cNvPr>
          <p:cNvSpPr/>
          <p:nvPr/>
        </p:nvSpPr>
        <p:spPr>
          <a:xfrm>
            <a:off x="2472869" y="5968006"/>
            <a:ext cx="1600200" cy="889994"/>
          </a:xfrm>
          <a:prstGeom prst="roundRect">
            <a:avLst/>
          </a:prstGeom>
          <a:solidFill>
            <a:srgbClr val="00B0F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hlinkClick r:id="rId3" action="ppaction://hlinksldjump"/>
            <a:extLst>
              <a:ext uri="{FF2B5EF4-FFF2-40B4-BE49-F238E27FC236}">
                <a16:creationId xmlns:a16="http://schemas.microsoft.com/office/drawing/2014/main" id="{23F3EF9B-10F5-42A4-AE77-BA0055034A05}"/>
              </a:ext>
            </a:extLst>
          </p:cNvPr>
          <p:cNvSpPr txBox="1"/>
          <p:nvPr/>
        </p:nvSpPr>
        <p:spPr>
          <a:xfrm>
            <a:off x="2574469" y="6169120"/>
            <a:ext cx="1396999" cy="430887"/>
          </a:xfrm>
          <a:prstGeom prst="rect">
            <a:avLst/>
          </a:prstGeom>
          <a:noFill/>
        </p:spPr>
        <p:txBody>
          <a:bodyPr wrap="square" rtlCol="0">
            <a:spAutoFit/>
          </a:bodyPr>
          <a:lstStyle/>
          <a:p>
            <a:pPr algn="ctr"/>
            <a:r>
              <a:rPr lang="en-US" sz="2200" dirty="0">
                <a:solidFill>
                  <a:schemeClr val="bg1"/>
                </a:solidFill>
              </a:rPr>
              <a:t>Traditional</a:t>
            </a:r>
          </a:p>
        </p:txBody>
      </p:sp>
      <p:sp>
        <p:nvSpPr>
          <p:cNvPr id="14" name="Rectangle: Rounded Corners 13">
            <a:hlinkClick r:id="rId4" action="ppaction://hlinksldjump"/>
            <a:extLst>
              <a:ext uri="{FF2B5EF4-FFF2-40B4-BE49-F238E27FC236}">
                <a16:creationId xmlns:a16="http://schemas.microsoft.com/office/drawing/2014/main" id="{685459B0-967E-47EC-9588-24013982DE54}"/>
              </a:ext>
            </a:extLst>
          </p:cNvPr>
          <p:cNvSpPr/>
          <p:nvPr/>
        </p:nvSpPr>
        <p:spPr>
          <a:xfrm>
            <a:off x="4194625" y="5968006"/>
            <a:ext cx="1600200" cy="889994"/>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hlinkClick r:id="rId4" action="ppaction://hlinksldjump"/>
            <a:extLst>
              <a:ext uri="{FF2B5EF4-FFF2-40B4-BE49-F238E27FC236}">
                <a16:creationId xmlns:a16="http://schemas.microsoft.com/office/drawing/2014/main" id="{C5D9E4F1-88CD-4650-BD58-03E6506C2EB8}"/>
              </a:ext>
            </a:extLst>
          </p:cNvPr>
          <p:cNvSpPr txBox="1"/>
          <p:nvPr/>
        </p:nvSpPr>
        <p:spPr>
          <a:xfrm>
            <a:off x="4296225" y="6175424"/>
            <a:ext cx="1396999" cy="461665"/>
          </a:xfrm>
          <a:prstGeom prst="rect">
            <a:avLst/>
          </a:prstGeom>
          <a:noFill/>
        </p:spPr>
        <p:txBody>
          <a:bodyPr wrap="square" rtlCol="0">
            <a:spAutoFit/>
          </a:bodyPr>
          <a:lstStyle/>
          <a:p>
            <a:pPr algn="ctr"/>
            <a:r>
              <a:rPr lang="en-US" sz="2400" dirty="0">
                <a:solidFill>
                  <a:schemeClr val="bg1"/>
                </a:solidFill>
              </a:rPr>
              <a:t>Fantasy</a:t>
            </a:r>
          </a:p>
        </p:txBody>
      </p:sp>
      <p:sp>
        <p:nvSpPr>
          <p:cNvPr id="16" name="Rectangle: Rounded Corners 15">
            <a:hlinkClick r:id="rId5" action="ppaction://hlinksldjump"/>
            <a:extLst>
              <a:ext uri="{FF2B5EF4-FFF2-40B4-BE49-F238E27FC236}">
                <a16:creationId xmlns:a16="http://schemas.microsoft.com/office/drawing/2014/main" id="{2572EE48-7F4D-4AA4-89F0-E8F64D1B8DE5}"/>
              </a:ext>
            </a:extLst>
          </p:cNvPr>
          <p:cNvSpPr/>
          <p:nvPr/>
        </p:nvSpPr>
        <p:spPr>
          <a:xfrm>
            <a:off x="5916381" y="5954956"/>
            <a:ext cx="1600200" cy="889994"/>
          </a:xfrm>
          <a:prstGeom prst="roundRect">
            <a:avLst/>
          </a:prstGeom>
          <a:solidFill>
            <a:srgbClr val="C00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hlinkClick r:id="rId5" action="ppaction://hlinksldjump"/>
            <a:extLst>
              <a:ext uri="{FF2B5EF4-FFF2-40B4-BE49-F238E27FC236}">
                <a16:creationId xmlns:a16="http://schemas.microsoft.com/office/drawing/2014/main" id="{F014CD54-A615-4033-AA16-7F439512E1AB}"/>
              </a:ext>
            </a:extLst>
          </p:cNvPr>
          <p:cNvSpPr txBox="1"/>
          <p:nvPr/>
        </p:nvSpPr>
        <p:spPr>
          <a:xfrm>
            <a:off x="6017981" y="6182170"/>
            <a:ext cx="1396999" cy="461665"/>
          </a:xfrm>
          <a:prstGeom prst="rect">
            <a:avLst/>
          </a:prstGeom>
          <a:solidFill>
            <a:srgbClr val="C00000"/>
          </a:solidFill>
        </p:spPr>
        <p:txBody>
          <a:bodyPr wrap="square" rtlCol="0">
            <a:spAutoFit/>
          </a:bodyPr>
          <a:lstStyle/>
          <a:p>
            <a:pPr algn="ctr"/>
            <a:r>
              <a:rPr lang="en-US" sz="2400" dirty="0">
                <a:solidFill>
                  <a:schemeClr val="bg1"/>
                </a:solidFill>
              </a:rPr>
              <a:t>Mystery</a:t>
            </a:r>
          </a:p>
        </p:txBody>
      </p:sp>
      <p:pic>
        <p:nvPicPr>
          <p:cNvPr id="7" name="Picture 6">
            <a:extLst>
              <a:ext uri="{FF2B5EF4-FFF2-40B4-BE49-F238E27FC236}">
                <a16:creationId xmlns:a16="http://schemas.microsoft.com/office/drawing/2014/main" id="{75CB10E8-A8A3-42FA-9E23-7C728B5727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38136" y="0"/>
            <a:ext cx="4553863" cy="6858000"/>
          </a:xfrm>
          <a:prstGeom prst="rect">
            <a:avLst/>
          </a:prstGeom>
        </p:spPr>
      </p:pic>
      <p:sp>
        <p:nvSpPr>
          <p:cNvPr id="18" name="Rectangle: Rounded Corners 17">
            <a:hlinkClick r:id="rId7" action="ppaction://hlinksldjump"/>
            <a:extLst>
              <a:ext uri="{FF2B5EF4-FFF2-40B4-BE49-F238E27FC236}">
                <a16:creationId xmlns:a16="http://schemas.microsoft.com/office/drawing/2014/main" id="{8A29C555-1E24-409F-A15C-C36B82328FDE}"/>
              </a:ext>
            </a:extLst>
          </p:cNvPr>
          <p:cNvSpPr/>
          <p:nvPr/>
        </p:nvSpPr>
        <p:spPr>
          <a:xfrm>
            <a:off x="3971468" y="2485153"/>
            <a:ext cx="1721756" cy="671940"/>
          </a:xfrm>
          <a:prstGeom prst="roundRect">
            <a:avLst/>
          </a:prstGeom>
          <a:solidFill>
            <a:schemeClr val="accent4"/>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hlinkClick r:id="rId8" action="ppaction://hlinksldjump"/>
            <a:extLst>
              <a:ext uri="{FF2B5EF4-FFF2-40B4-BE49-F238E27FC236}">
                <a16:creationId xmlns:a16="http://schemas.microsoft.com/office/drawing/2014/main" id="{1C16BE47-3675-415D-9FCB-274FFD4853F7}"/>
              </a:ext>
            </a:extLst>
          </p:cNvPr>
          <p:cNvSpPr txBox="1"/>
          <p:nvPr/>
        </p:nvSpPr>
        <p:spPr>
          <a:xfrm>
            <a:off x="3971469" y="2494433"/>
            <a:ext cx="1721756" cy="646331"/>
          </a:xfrm>
          <a:prstGeom prst="rect">
            <a:avLst/>
          </a:prstGeom>
          <a:noFill/>
        </p:spPr>
        <p:txBody>
          <a:bodyPr wrap="square" rtlCol="0">
            <a:spAutoFit/>
          </a:bodyPr>
          <a:lstStyle/>
          <a:p>
            <a:pPr algn="ctr"/>
            <a:r>
              <a:rPr lang="en-US" dirty="0"/>
              <a:t>Re-read the description</a:t>
            </a:r>
          </a:p>
        </p:txBody>
      </p:sp>
    </p:spTree>
    <p:extLst>
      <p:ext uri="{BB962C8B-B14F-4D97-AF65-F5344CB8AC3E}">
        <p14:creationId xmlns:p14="http://schemas.microsoft.com/office/powerpoint/2010/main" val="37033301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DDDB8"/>
        </a:solidFill>
        <a:effectLst/>
      </p:bgPr>
    </p:bg>
    <p:spTree>
      <p:nvGrpSpPr>
        <p:cNvPr id="1" name=""/>
        <p:cNvGrpSpPr/>
        <p:nvPr/>
      </p:nvGrpSpPr>
      <p:grpSpPr>
        <a:xfrm>
          <a:off x="0" y="0"/>
          <a:ext cx="0" cy="0"/>
          <a:chOff x="0" y="0"/>
          <a:chExt cx="0" cy="0"/>
        </a:xfrm>
      </p:grpSpPr>
      <p:pic>
        <p:nvPicPr>
          <p:cNvPr id="10" name="Content Placeholder 4">
            <a:extLst>
              <a:ext uri="{FF2B5EF4-FFF2-40B4-BE49-F238E27FC236}">
                <a16:creationId xmlns:a16="http://schemas.microsoft.com/office/drawing/2014/main" id="{DF15759A-FBD1-4D55-BADB-0999E3C452B3}"/>
              </a:ext>
            </a:extLst>
          </p:cNvPr>
          <p:cNvPicPr>
            <a:picLocks noChangeAspect="1"/>
          </p:cNvPicPr>
          <p:nvPr/>
        </p:nvPicPr>
        <p:blipFill rotWithShape="1">
          <a:blip r:embed="rId2">
            <a:extLst>
              <a:ext uri="{28A0092B-C50C-407E-A947-70E740481C1C}">
                <a14:useLocalDpi xmlns:a14="http://schemas.microsoft.com/office/drawing/2010/main" val="0"/>
              </a:ext>
            </a:extLst>
          </a:blip>
          <a:srcRect b="42709"/>
          <a:stretch/>
        </p:blipFill>
        <p:spPr>
          <a:xfrm>
            <a:off x="-231775" y="4795838"/>
            <a:ext cx="3419476" cy="2062162"/>
          </a:xfrm>
          <a:prstGeom prst="rect">
            <a:avLst/>
          </a:prstGeom>
        </p:spPr>
      </p:pic>
      <p:sp>
        <p:nvSpPr>
          <p:cNvPr id="11" name="Speech Bubble: Rectangle with Corners Rounded 10">
            <a:extLst>
              <a:ext uri="{FF2B5EF4-FFF2-40B4-BE49-F238E27FC236}">
                <a16:creationId xmlns:a16="http://schemas.microsoft.com/office/drawing/2014/main" id="{237A8E7B-D350-4EA5-B291-C6B596E0722B}"/>
              </a:ext>
            </a:extLst>
          </p:cNvPr>
          <p:cNvSpPr/>
          <p:nvPr/>
        </p:nvSpPr>
        <p:spPr>
          <a:xfrm>
            <a:off x="2088238" y="211190"/>
            <a:ext cx="4660900" cy="2011310"/>
          </a:xfrm>
          <a:prstGeom prst="wedgeRoundRectCallout">
            <a:avLst>
              <a:gd name="adj1" fmla="val -35920"/>
              <a:gd name="adj2" fmla="val 8256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Awesome job!  </a:t>
            </a:r>
          </a:p>
          <a:p>
            <a:pPr algn="ctr"/>
            <a:r>
              <a:rPr lang="en-US" sz="2000" dirty="0">
                <a:solidFill>
                  <a:schemeClr val="tx1"/>
                </a:solidFill>
              </a:rPr>
              <a:t>The book description and the cover gave you the clues to solve the mystery…</a:t>
            </a:r>
          </a:p>
          <a:p>
            <a:pPr algn="ctr"/>
            <a:r>
              <a:rPr lang="en-US" sz="2000" dirty="0">
                <a:solidFill>
                  <a:schemeClr val="tx1"/>
                </a:solidFill>
              </a:rPr>
              <a:t>of the mystery book!</a:t>
            </a:r>
          </a:p>
        </p:txBody>
      </p:sp>
      <p:pic>
        <p:nvPicPr>
          <p:cNvPr id="7" name="Picture 6">
            <a:extLst>
              <a:ext uri="{FF2B5EF4-FFF2-40B4-BE49-F238E27FC236}">
                <a16:creationId xmlns:a16="http://schemas.microsoft.com/office/drawing/2014/main" id="{75CB10E8-A8A3-42FA-9E23-7C728B5727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8136" y="0"/>
            <a:ext cx="4553863" cy="6858000"/>
          </a:xfrm>
          <a:prstGeom prst="rect">
            <a:avLst/>
          </a:prstGeom>
        </p:spPr>
      </p:pic>
      <p:pic>
        <p:nvPicPr>
          <p:cNvPr id="18" name="Picture 17">
            <a:extLst>
              <a:ext uri="{FF2B5EF4-FFF2-40B4-BE49-F238E27FC236}">
                <a16:creationId xmlns:a16="http://schemas.microsoft.com/office/drawing/2014/main" id="{BFB1FDAC-22FE-4492-90A5-B94BAD87F345}"/>
              </a:ext>
            </a:extLst>
          </p:cNvPr>
          <p:cNvPicPr>
            <a:picLocks noChangeAspect="1"/>
          </p:cNvPicPr>
          <p:nvPr/>
        </p:nvPicPr>
        <p:blipFill>
          <a:blip r:embed="rId4">
            <a:duotone>
              <a:prstClr val="black"/>
              <a:schemeClr val="accent4">
                <a:lumMod val="75000"/>
                <a:tint val="45000"/>
                <a:satMod val="400000"/>
              </a:schemeClr>
            </a:duotone>
            <a:extLst>
              <a:ext uri="{28A0092B-C50C-407E-A947-70E740481C1C}">
                <a14:useLocalDpi xmlns:a14="http://schemas.microsoft.com/office/drawing/2010/main" val="0"/>
              </a:ext>
            </a:extLst>
          </a:blip>
          <a:stretch>
            <a:fillRect/>
          </a:stretch>
        </p:blipFill>
        <p:spPr>
          <a:xfrm>
            <a:off x="3187701" y="3202246"/>
            <a:ext cx="2552184" cy="2552184"/>
          </a:xfrm>
          <a:prstGeom prst="rect">
            <a:avLst/>
          </a:prstGeom>
        </p:spPr>
      </p:pic>
      <p:pic>
        <p:nvPicPr>
          <p:cNvPr id="3" name="Picture 2">
            <a:extLst>
              <a:ext uri="{FF2B5EF4-FFF2-40B4-BE49-F238E27FC236}">
                <a16:creationId xmlns:a16="http://schemas.microsoft.com/office/drawing/2014/main" id="{D4210040-54A7-4E26-9909-D319D16A5330}"/>
              </a:ext>
            </a:extLst>
          </p:cNvPr>
          <p:cNvPicPr>
            <a:picLocks noChangeAspect="1"/>
          </p:cNvPicPr>
          <p:nvPr/>
        </p:nvPicPr>
        <p:blipFill>
          <a:blip r:embed="rId5">
            <a:clrChange>
              <a:clrFrom>
                <a:srgbClr val="FCFCFC"/>
              </a:clrFrom>
              <a:clrTo>
                <a:srgbClr val="FCFCFC">
                  <a:alpha val="0"/>
                </a:srgbClr>
              </a:clrTo>
            </a:clrChange>
            <a:extLst>
              <a:ext uri="{28A0092B-C50C-407E-A947-70E740481C1C}">
                <a14:useLocalDpi xmlns:a14="http://schemas.microsoft.com/office/drawing/2010/main" val="0"/>
              </a:ext>
            </a:extLst>
          </a:blip>
          <a:stretch>
            <a:fillRect/>
          </a:stretch>
        </p:blipFill>
        <p:spPr>
          <a:xfrm>
            <a:off x="3581400" y="3606799"/>
            <a:ext cx="1753931" cy="1753931"/>
          </a:xfrm>
          <a:prstGeom prst="rect">
            <a:avLst/>
          </a:prstGeom>
        </p:spPr>
      </p:pic>
      <p:sp>
        <p:nvSpPr>
          <p:cNvPr id="20" name="Rectangle: Rounded Corners 19">
            <a:hlinkClick r:id="rId6" action="ppaction://hlinksldjump"/>
            <a:extLst>
              <a:ext uri="{FF2B5EF4-FFF2-40B4-BE49-F238E27FC236}">
                <a16:creationId xmlns:a16="http://schemas.microsoft.com/office/drawing/2014/main" id="{2E7D0691-2ED7-4C27-B169-0951C6F8D70F}"/>
              </a:ext>
            </a:extLst>
          </p:cNvPr>
          <p:cNvSpPr/>
          <p:nvPr/>
        </p:nvSpPr>
        <p:spPr>
          <a:xfrm>
            <a:off x="3648526" y="5968006"/>
            <a:ext cx="1600200" cy="889994"/>
          </a:xfrm>
          <a:prstGeom prst="roundRect">
            <a:avLst/>
          </a:prstGeom>
          <a:solidFill>
            <a:srgbClr val="00B0F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hlinkClick r:id="rId6" action="ppaction://hlinksldjump"/>
            <a:extLst>
              <a:ext uri="{FF2B5EF4-FFF2-40B4-BE49-F238E27FC236}">
                <a16:creationId xmlns:a16="http://schemas.microsoft.com/office/drawing/2014/main" id="{F2B33BE7-C967-451D-A867-2D176442A61D}"/>
              </a:ext>
            </a:extLst>
          </p:cNvPr>
          <p:cNvSpPr txBox="1"/>
          <p:nvPr/>
        </p:nvSpPr>
        <p:spPr>
          <a:xfrm>
            <a:off x="3750126" y="6200824"/>
            <a:ext cx="1396999" cy="461665"/>
          </a:xfrm>
          <a:prstGeom prst="rect">
            <a:avLst/>
          </a:prstGeom>
          <a:noFill/>
        </p:spPr>
        <p:txBody>
          <a:bodyPr wrap="square" rtlCol="0">
            <a:spAutoFit/>
          </a:bodyPr>
          <a:lstStyle/>
          <a:p>
            <a:pPr algn="ctr"/>
            <a:r>
              <a:rPr lang="en-US" sz="2400" dirty="0">
                <a:solidFill>
                  <a:schemeClr val="bg1"/>
                </a:solidFill>
              </a:rPr>
              <a:t>Finish</a:t>
            </a:r>
          </a:p>
        </p:txBody>
      </p:sp>
    </p:spTree>
    <p:extLst>
      <p:ext uri="{BB962C8B-B14F-4D97-AF65-F5344CB8AC3E}">
        <p14:creationId xmlns:p14="http://schemas.microsoft.com/office/powerpoint/2010/main" val="39207788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par>
                                <p:cTn id="11" presetID="3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DDDB8"/>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FB1FDAC-22FE-4492-90A5-B94BAD87F345}"/>
              </a:ext>
            </a:extLst>
          </p:cNvPr>
          <p:cNvPicPr>
            <a:picLocks noChangeAspect="1"/>
          </p:cNvPicPr>
          <p:nvPr/>
        </p:nvPicPr>
        <p:blipFill>
          <a:blip r:embed="rId2">
            <a:duotone>
              <a:prstClr val="black"/>
              <a:schemeClr val="accent4">
                <a:lumMod val="75000"/>
                <a:tint val="45000"/>
                <a:satMod val="400000"/>
              </a:schemeClr>
            </a:duotone>
            <a:extLst>
              <a:ext uri="{28A0092B-C50C-407E-A947-70E740481C1C}">
                <a14:useLocalDpi xmlns:a14="http://schemas.microsoft.com/office/drawing/2010/main" val="0"/>
              </a:ext>
            </a:extLst>
          </a:blip>
          <a:stretch>
            <a:fillRect/>
          </a:stretch>
        </p:blipFill>
        <p:spPr>
          <a:xfrm>
            <a:off x="3286656" y="295691"/>
            <a:ext cx="2552184" cy="2552184"/>
          </a:xfrm>
          <a:prstGeom prst="rect">
            <a:avLst/>
          </a:prstGeom>
        </p:spPr>
      </p:pic>
      <p:pic>
        <p:nvPicPr>
          <p:cNvPr id="3" name="Picture 2">
            <a:extLst>
              <a:ext uri="{FF2B5EF4-FFF2-40B4-BE49-F238E27FC236}">
                <a16:creationId xmlns:a16="http://schemas.microsoft.com/office/drawing/2014/main" id="{D4210040-54A7-4E26-9909-D319D16A5330}"/>
              </a:ext>
            </a:extLst>
          </p:cNvPr>
          <p:cNvPicPr>
            <a:picLocks noChangeAspect="1"/>
          </p:cNvPicPr>
          <p:nvPr/>
        </p:nvPicPr>
        <p:blipFill>
          <a:blip r:embed="rId3">
            <a:clrChange>
              <a:clrFrom>
                <a:srgbClr val="FCFCFC"/>
              </a:clrFrom>
              <a:clrTo>
                <a:srgbClr val="FCFCFC">
                  <a:alpha val="0"/>
                </a:srgbClr>
              </a:clrTo>
            </a:clrChange>
            <a:extLst>
              <a:ext uri="{28A0092B-C50C-407E-A947-70E740481C1C}">
                <a14:useLocalDpi xmlns:a14="http://schemas.microsoft.com/office/drawing/2010/main" val="0"/>
              </a:ext>
            </a:extLst>
          </a:blip>
          <a:stretch>
            <a:fillRect/>
          </a:stretch>
        </p:blipFill>
        <p:spPr>
          <a:xfrm>
            <a:off x="3680355" y="700244"/>
            <a:ext cx="1753931" cy="1753931"/>
          </a:xfrm>
          <a:prstGeom prst="rect">
            <a:avLst/>
          </a:prstGeom>
        </p:spPr>
      </p:pic>
      <p:pic>
        <p:nvPicPr>
          <p:cNvPr id="9" name="Picture 8">
            <a:extLst>
              <a:ext uri="{FF2B5EF4-FFF2-40B4-BE49-F238E27FC236}">
                <a16:creationId xmlns:a16="http://schemas.microsoft.com/office/drawing/2014/main" id="{00E9C8FB-9E83-4A56-8D6D-967B5CDCE8B8}"/>
              </a:ext>
            </a:extLst>
          </p:cNvPr>
          <p:cNvPicPr>
            <a:picLocks noChangeAspect="1"/>
          </p:cNvPicPr>
          <p:nvPr/>
        </p:nvPicPr>
        <p:blipFill>
          <a:blip r:embed="rId2">
            <a:duotone>
              <a:prstClr val="black"/>
              <a:schemeClr val="accent4">
                <a:lumMod val="75000"/>
                <a:tint val="45000"/>
                <a:satMod val="400000"/>
              </a:schemeClr>
            </a:duotone>
            <a:extLst>
              <a:ext uri="{28A0092B-C50C-407E-A947-70E740481C1C}">
                <a14:useLocalDpi xmlns:a14="http://schemas.microsoft.com/office/drawing/2010/main" val="0"/>
              </a:ext>
            </a:extLst>
          </a:blip>
          <a:stretch>
            <a:fillRect/>
          </a:stretch>
        </p:blipFill>
        <p:spPr>
          <a:xfrm>
            <a:off x="3286656" y="4101643"/>
            <a:ext cx="2552184" cy="2552184"/>
          </a:xfrm>
          <a:prstGeom prst="rect">
            <a:avLst/>
          </a:prstGeom>
        </p:spPr>
      </p:pic>
      <p:pic>
        <p:nvPicPr>
          <p:cNvPr id="12" name="Picture 11">
            <a:extLst>
              <a:ext uri="{FF2B5EF4-FFF2-40B4-BE49-F238E27FC236}">
                <a16:creationId xmlns:a16="http://schemas.microsoft.com/office/drawing/2014/main" id="{B64A9007-5075-4834-A1DC-81D36FE85C86}"/>
              </a:ext>
            </a:extLst>
          </p:cNvPr>
          <p:cNvPicPr>
            <a:picLocks noChangeAspect="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3705297" y="4518440"/>
            <a:ext cx="1714957" cy="1714957"/>
          </a:xfrm>
          <a:prstGeom prst="rect">
            <a:avLst/>
          </a:prstGeom>
        </p:spPr>
      </p:pic>
      <p:pic>
        <p:nvPicPr>
          <p:cNvPr id="13" name="Picture 12">
            <a:extLst>
              <a:ext uri="{FF2B5EF4-FFF2-40B4-BE49-F238E27FC236}">
                <a16:creationId xmlns:a16="http://schemas.microsoft.com/office/drawing/2014/main" id="{6DDA3514-8997-4785-AE44-A625C70B8EE2}"/>
              </a:ext>
            </a:extLst>
          </p:cNvPr>
          <p:cNvPicPr>
            <a:picLocks noChangeAspect="1"/>
          </p:cNvPicPr>
          <p:nvPr/>
        </p:nvPicPr>
        <p:blipFill>
          <a:blip r:embed="rId2">
            <a:duotone>
              <a:prstClr val="black"/>
              <a:schemeClr val="accent4">
                <a:lumMod val="75000"/>
                <a:tint val="45000"/>
                <a:satMod val="400000"/>
              </a:schemeClr>
            </a:duotone>
            <a:extLst>
              <a:ext uri="{28A0092B-C50C-407E-A947-70E740481C1C}">
                <a14:useLocalDpi xmlns:a14="http://schemas.microsoft.com/office/drawing/2010/main" val="0"/>
              </a:ext>
            </a:extLst>
          </a:blip>
          <a:stretch>
            <a:fillRect/>
          </a:stretch>
        </p:blipFill>
        <p:spPr>
          <a:xfrm>
            <a:off x="6481565" y="295691"/>
            <a:ext cx="2552184" cy="2552184"/>
          </a:xfrm>
          <a:prstGeom prst="rect">
            <a:avLst/>
          </a:prstGeom>
        </p:spPr>
      </p:pic>
      <p:pic>
        <p:nvPicPr>
          <p:cNvPr id="14" name="Picture 13">
            <a:extLst>
              <a:ext uri="{FF2B5EF4-FFF2-40B4-BE49-F238E27FC236}">
                <a16:creationId xmlns:a16="http://schemas.microsoft.com/office/drawing/2014/main" id="{1F303EFB-D288-4C79-9923-E88E40AFFAFE}"/>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887919" y="688895"/>
            <a:ext cx="1765300" cy="1765300"/>
          </a:xfrm>
          <a:prstGeom prst="rect">
            <a:avLst/>
          </a:prstGeom>
        </p:spPr>
      </p:pic>
      <p:pic>
        <p:nvPicPr>
          <p:cNvPr id="15" name="Picture 14">
            <a:extLst>
              <a:ext uri="{FF2B5EF4-FFF2-40B4-BE49-F238E27FC236}">
                <a16:creationId xmlns:a16="http://schemas.microsoft.com/office/drawing/2014/main" id="{6B8C6F39-0F2D-4C41-9C5D-07C515144BD9}"/>
              </a:ext>
            </a:extLst>
          </p:cNvPr>
          <p:cNvPicPr>
            <a:picLocks noChangeAspect="1"/>
          </p:cNvPicPr>
          <p:nvPr/>
        </p:nvPicPr>
        <p:blipFill>
          <a:blip r:embed="rId2">
            <a:duotone>
              <a:prstClr val="black"/>
              <a:schemeClr val="accent4">
                <a:lumMod val="75000"/>
                <a:tint val="45000"/>
                <a:satMod val="400000"/>
              </a:schemeClr>
            </a:duotone>
            <a:extLst>
              <a:ext uri="{28A0092B-C50C-407E-A947-70E740481C1C}">
                <a14:useLocalDpi xmlns:a14="http://schemas.microsoft.com/office/drawing/2010/main" val="0"/>
              </a:ext>
            </a:extLst>
          </a:blip>
          <a:stretch>
            <a:fillRect/>
          </a:stretch>
        </p:blipFill>
        <p:spPr>
          <a:xfrm>
            <a:off x="9491259" y="268546"/>
            <a:ext cx="2552184" cy="2552184"/>
          </a:xfrm>
          <a:prstGeom prst="rect">
            <a:avLst/>
          </a:prstGeom>
        </p:spPr>
      </p:pic>
      <p:pic>
        <p:nvPicPr>
          <p:cNvPr id="16" name="Picture 15">
            <a:extLst>
              <a:ext uri="{FF2B5EF4-FFF2-40B4-BE49-F238E27FC236}">
                <a16:creationId xmlns:a16="http://schemas.microsoft.com/office/drawing/2014/main" id="{FC0BB9DD-C861-47DA-A197-ECA0CE8B7D82}"/>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915492" y="688895"/>
            <a:ext cx="1700292" cy="1700292"/>
          </a:xfrm>
          <a:prstGeom prst="rect">
            <a:avLst/>
          </a:prstGeom>
        </p:spPr>
      </p:pic>
      <p:sp>
        <p:nvSpPr>
          <p:cNvPr id="17" name="Rectangle: Rounded Corners 16">
            <a:extLst>
              <a:ext uri="{FF2B5EF4-FFF2-40B4-BE49-F238E27FC236}">
                <a16:creationId xmlns:a16="http://schemas.microsoft.com/office/drawing/2014/main" id="{926564CA-545E-4B2B-AF37-51D42E7E2203}"/>
              </a:ext>
            </a:extLst>
          </p:cNvPr>
          <p:cNvSpPr/>
          <p:nvPr/>
        </p:nvSpPr>
        <p:spPr>
          <a:xfrm>
            <a:off x="10138958" y="688895"/>
            <a:ext cx="1231900" cy="17002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FAEC4848-EE68-4844-8BA8-6C3CF8B178DC}"/>
              </a:ext>
            </a:extLst>
          </p:cNvPr>
          <p:cNvSpPr txBox="1"/>
          <p:nvPr/>
        </p:nvSpPr>
        <p:spPr>
          <a:xfrm>
            <a:off x="10138958" y="1277431"/>
            <a:ext cx="1231900" cy="523220"/>
          </a:xfrm>
          <a:prstGeom prst="rect">
            <a:avLst/>
          </a:prstGeom>
          <a:noFill/>
        </p:spPr>
        <p:txBody>
          <a:bodyPr wrap="square" rtlCol="0">
            <a:spAutoFit/>
          </a:bodyPr>
          <a:lstStyle/>
          <a:p>
            <a:pPr algn="ctr"/>
            <a:r>
              <a:rPr lang="en-US" sz="1400" b="1" dirty="0">
                <a:latin typeface="Bookman Old Style" panose="02050604050505020204" pitchFamily="18" charset="0"/>
              </a:rPr>
              <a:t>Traditional</a:t>
            </a:r>
          </a:p>
          <a:p>
            <a:pPr algn="ctr"/>
            <a:r>
              <a:rPr lang="en-US" sz="1400" b="1" dirty="0">
                <a:latin typeface="Bookman Old Style" panose="02050604050505020204" pitchFamily="18" charset="0"/>
              </a:rPr>
              <a:t>Literature</a:t>
            </a:r>
          </a:p>
        </p:txBody>
      </p:sp>
      <p:pic>
        <p:nvPicPr>
          <p:cNvPr id="22" name="Picture 21">
            <a:extLst>
              <a:ext uri="{FF2B5EF4-FFF2-40B4-BE49-F238E27FC236}">
                <a16:creationId xmlns:a16="http://schemas.microsoft.com/office/drawing/2014/main" id="{D29BA725-3AFA-44A1-BF95-63424C53C98E}"/>
              </a:ext>
            </a:extLst>
          </p:cNvPr>
          <p:cNvPicPr>
            <a:picLocks noChangeAspect="1"/>
          </p:cNvPicPr>
          <p:nvPr/>
        </p:nvPicPr>
        <p:blipFill>
          <a:blip r:embed="rId2">
            <a:duotone>
              <a:prstClr val="black"/>
              <a:schemeClr val="accent4">
                <a:lumMod val="75000"/>
                <a:tint val="45000"/>
                <a:satMod val="400000"/>
              </a:schemeClr>
            </a:duotone>
            <a:extLst>
              <a:ext uri="{28A0092B-C50C-407E-A947-70E740481C1C}">
                <a14:useLocalDpi xmlns:a14="http://schemas.microsoft.com/office/drawing/2010/main" val="0"/>
              </a:ext>
            </a:extLst>
          </a:blip>
          <a:stretch>
            <a:fillRect/>
          </a:stretch>
        </p:blipFill>
        <p:spPr>
          <a:xfrm>
            <a:off x="9491259" y="4101643"/>
            <a:ext cx="2552184" cy="2552184"/>
          </a:xfrm>
          <a:prstGeom prst="rect">
            <a:avLst/>
          </a:prstGeom>
        </p:spPr>
      </p:pic>
      <p:pic>
        <p:nvPicPr>
          <p:cNvPr id="23" name="Picture 22">
            <a:extLst>
              <a:ext uri="{FF2B5EF4-FFF2-40B4-BE49-F238E27FC236}">
                <a16:creationId xmlns:a16="http://schemas.microsoft.com/office/drawing/2014/main" id="{C88344F2-404D-4044-B714-4BD6D79A436E}"/>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915492" y="4521992"/>
            <a:ext cx="1700292" cy="1700292"/>
          </a:xfrm>
          <a:prstGeom prst="rect">
            <a:avLst/>
          </a:prstGeom>
        </p:spPr>
      </p:pic>
      <p:pic>
        <p:nvPicPr>
          <p:cNvPr id="24" name="Picture 23">
            <a:extLst>
              <a:ext uri="{FF2B5EF4-FFF2-40B4-BE49-F238E27FC236}">
                <a16:creationId xmlns:a16="http://schemas.microsoft.com/office/drawing/2014/main" id="{CAF9BF50-33A3-4A0D-9FF3-95ADDE0B65EC}"/>
              </a:ext>
            </a:extLst>
          </p:cNvPr>
          <p:cNvPicPr>
            <a:picLocks noChangeAspect="1"/>
          </p:cNvPicPr>
          <p:nvPr/>
        </p:nvPicPr>
        <p:blipFill>
          <a:blip r:embed="rId2">
            <a:duotone>
              <a:prstClr val="black"/>
              <a:schemeClr val="accent4">
                <a:lumMod val="75000"/>
                <a:tint val="45000"/>
                <a:satMod val="400000"/>
              </a:schemeClr>
            </a:duotone>
            <a:extLst>
              <a:ext uri="{28A0092B-C50C-407E-A947-70E740481C1C}">
                <a14:useLocalDpi xmlns:a14="http://schemas.microsoft.com/office/drawing/2010/main" val="0"/>
              </a:ext>
            </a:extLst>
          </a:blip>
          <a:stretch>
            <a:fillRect/>
          </a:stretch>
        </p:blipFill>
        <p:spPr>
          <a:xfrm>
            <a:off x="6349439" y="4101643"/>
            <a:ext cx="2552184" cy="2552184"/>
          </a:xfrm>
          <a:prstGeom prst="rect">
            <a:avLst/>
          </a:prstGeom>
        </p:spPr>
      </p:pic>
      <p:pic>
        <p:nvPicPr>
          <p:cNvPr id="25" name="Picture 24">
            <a:extLst>
              <a:ext uri="{FF2B5EF4-FFF2-40B4-BE49-F238E27FC236}">
                <a16:creationId xmlns:a16="http://schemas.microsoft.com/office/drawing/2014/main" id="{13D5158F-9563-438E-BC79-75434F2DE462}"/>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56014" y="4456747"/>
            <a:ext cx="1803400" cy="1803400"/>
          </a:xfrm>
          <a:prstGeom prst="rect">
            <a:avLst/>
          </a:prstGeom>
        </p:spPr>
      </p:pic>
      <p:sp>
        <p:nvSpPr>
          <p:cNvPr id="27" name="Speech Bubble: Rectangle with Corners Rounded 26">
            <a:extLst>
              <a:ext uri="{FF2B5EF4-FFF2-40B4-BE49-F238E27FC236}">
                <a16:creationId xmlns:a16="http://schemas.microsoft.com/office/drawing/2014/main" id="{F4A390E1-AD60-4B2A-AFD5-7AE5CE27181C}"/>
              </a:ext>
            </a:extLst>
          </p:cNvPr>
          <p:cNvSpPr/>
          <p:nvPr/>
        </p:nvSpPr>
        <p:spPr>
          <a:xfrm>
            <a:off x="227420" y="536495"/>
            <a:ext cx="2466054" cy="2011310"/>
          </a:xfrm>
          <a:prstGeom prst="wedgeRoundRectCallout">
            <a:avLst>
              <a:gd name="adj1" fmla="val -6050"/>
              <a:gd name="adj2" fmla="val 7435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Thanks for your help sorting those books!  You’re a genre expert now!</a:t>
            </a:r>
          </a:p>
        </p:txBody>
      </p:sp>
      <p:pic>
        <p:nvPicPr>
          <p:cNvPr id="4" name="Picture 3">
            <a:extLst>
              <a:ext uri="{FF2B5EF4-FFF2-40B4-BE49-F238E27FC236}">
                <a16:creationId xmlns:a16="http://schemas.microsoft.com/office/drawing/2014/main" id="{0F48A06D-FCEF-41BA-92A9-1949481427CA}"/>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3944" b="94930" l="3041" r="96284">
                        <a14:foregroundMark x1="91216" y1="7606" x2="33108" y2="3944"/>
                        <a14:foregroundMark x1="96284" y1="9577" x2="94595" y2="9577"/>
                        <a14:foregroundMark x1="67568" y1="72958" x2="43919" y2="82817"/>
                        <a14:foregroundMark x1="43919" y1="82817" x2="37838" y2="90704"/>
                        <a14:foregroundMark x1="37838" y1="94648" x2="31757" y2="94930"/>
                        <a14:foregroundMark x1="29730" y1="89859" x2="19932" y2="81408"/>
                        <a14:foregroundMark x1="19932" y1="81408" x2="8784" y2="75775"/>
                        <a14:foregroundMark x1="8784" y1="75775" x2="3041" y2="69577"/>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1"/>
              </a:ext>
            </a:extLst>
          </a:blip>
          <a:srcRect b="47460"/>
          <a:stretch/>
        </p:blipFill>
        <p:spPr>
          <a:xfrm>
            <a:off x="137974" y="5587021"/>
            <a:ext cx="2017026" cy="1270979"/>
          </a:xfrm>
          <a:prstGeom prst="rect">
            <a:avLst/>
          </a:prstGeom>
        </p:spPr>
      </p:pic>
      <p:pic>
        <p:nvPicPr>
          <p:cNvPr id="26" name="Content Placeholder 4">
            <a:extLst>
              <a:ext uri="{FF2B5EF4-FFF2-40B4-BE49-F238E27FC236}">
                <a16:creationId xmlns:a16="http://schemas.microsoft.com/office/drawing/2014/main" id="{78997413-351A-4FD1-86A4-B4A76F4666F1}"/>
              </a:ext>
            </a:extLst>
          </p:cNvPr>
          <p:cNvPicPr>
            <a:picLocks noChangeAspect="1"/>
          </p:cNvPicPr>
          <p:nvPr/>
        </p:nvPicPr>
        <p:blipFill rotWithShape="1">
          <a:blip r:embed="rId12">
            <a:extLst>
              <a:ext uri="{28A0092B-C50C-407E-A947-70E740481C1C}">
                <a14:useLocalDpi xmlns:a14="http://schemas.microsoft.com/office/drawing/2010/main" val="0"/>
              </a:ext>
            </a:extLst>
          </a:blip>
          <a:srcRect l="10542"/>
          <a:stretch/>
        </p:blipFill>
        <p:spPr>
          <a:xfrm>
            <a:off x="137973" y="2644323"/>
            <a:ext cx="3059013" cy="3599448"/>
          </a:xfrm>
          <a:prstGeom prst="rect">
            <a:avLst/>
          </a:prstGeom>
        </p:spPr>
      </p:pic>
    </p:spTree>
    <p:extLst>
      <p:ext uri="{BB962C8B-B14F-4D97-AF65-F5344CB8AC3E}">
        <p14:creationId xmlns:p14="http://schemas.microsoft.com/office/powerpoint/2010/main" val="694554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E8AA2-A962-479C-96D6-B8637184B662}"/>
              </a:ext>
            </a:extLst>
          </p:cNvPr>
          <p:cNvSpPr>
            <a:spLocks noGrp="1"/>
          </p:cNvSpPr>
          <p:nvPr>
            <p:ph type="ctrTitle"/>
          </p:nvPr>
        </p:nvSpPr>
        <p:spPr/>
        <p:txBody>
          <a:bodyPr>
            <a:normAutofit fontScale="90000"/>
          </a:bodyPr>
          <a:lstStyle/>
          <a:p>
            <a:r>
              <a:rPr lang="en-US" dirty="0"/>
              <a:t>…………………………………………………………………………………………………………………………………………</a:t>
            </a:r>
          </a:p>
        </p:txBody>
      </p:sp>
      <p:sp>
        <p:nvSpPr>
          <p:cNvPr id="3" name="Subtitle 2">
            <a:extLst>
              <a:ext uri="{FF2B5EF4-FFF2-40B4-BE49-F238E27FC236}">
                <a16:creationId xmlns:a16="http://schemas.microsoft.com/office/drawing/2014/main" id="{CB432D15-B8B6-4FCF-9D6B-64E3F44B3382}"/>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99D59D1A-01A0-41AF-85F5-0C9102FA5CE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14E99DD5-88B3-4B97-9F29-5B0B17E0B753}"/>
              </a:ext>
            </a:extLst>
          </p:cNvPr>
          <p:cNvSpPr txBox="1"/>
          <p:nvPr/>
        </p:nvSpPr>
        <p:spPr>
          <a:xfrm>
            <a:off x="0" y="6858000"/>
            <a:ext cx="12192000" cy="230832"/>
          </a:xfrm>
          <a:prstGeom prst="rect">
            <a:avLst/>
          </a:prstGeom>
          <a:noFill/>
        </p:spPr>
        <p:txBody>
          <a:bodyPr wrap="square" rtlCol="0">
            <a:spAutoFit/>
          </a:bodyPr>
          <a:lstStyle/>
          <a:p>
            <a:r>
              <a:rPr lang="en-US" sz="900">
                <a:hlinkClick r:id="rId3" tooltip="http://commons.wikimedia.org/wiki/File:Science_books_in_Senate_House.jpg"/>
              </a:rPr>
              <a:t>This Photo</a:t>
            </a:r>
            <a:r>
              <a:rPr lang="en-US" sz="900"/>
              <a:t>  is licensed under </a:t>
            </a:r>
            <a:r>
              <a:rPr lang="en-US" sz="900">
                <a:hlinkClick r:id="rId4" tooltip="https://creativecommons.org/licenses/by-sa/3.0/"/>
              </a:rPr>
              <a:t>CC BY-SA</a:t>
            </a:r>
            <a:endParaRPr lang="en-US" sz="900" dirty="0"/>
          </a:p>
        </p:txBody>
      </p:sp>
      <p:pic>
        <p:nvPicPr>
          <p:cNvPr id="8" name="Content Placeholder 4">
            <a:extLst>
              <a:ext uri="{FF2B5EF4-FFF2-40B4-BE49-F238E27FC236}">
                <a16:creationId xmlns:a16="http://schemas.microsoft.com/office/drawing/2014/main" id="{DCA341BC-6DBB-4E89-A6B8-7997FAD8AB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78425" y="3602038"/>
            <a:ext cx="3419476" cy="3599448"/>
          </a:xfrm>
          <a:prstGeom prst="rect">
            <a:avLst/>
          </a:prstGeom>
        </p:spPr>
      </p:pic>
      <p:sp>
        <p:nvSpPr>
          <p:cNvPr id="4" name="Rectangle 3">
            <a:extLst>
              <a:ext uri="{FF2B5EF4-FFF2-40B4-BE49-F238E27FC236}">
                <a16:creationId xmlns:a16="http://schemas.microsoft.com/office/drawing/2014/main" id="{824D0546-53CD-4C9B-99AF-740797940C76}"/>
              </a:ext>
            </a:extLst>
          </p:cNvPr>
          <p:cNvSpPr/>
          <p:nvPr/>
        </p:nvSpPr>
        <p:spPr>
          <a:xfrm>
            <a:off x="8305800" y="0"/>
            <a:ext cx="3886200" cy="6858000"/>
          </a:xfrm>
          <a:prstGeom prst="rect">
            <a:avLst/>
          </a:prstGeom>
          <a:solidFill>
            <a:srgbClr val="DDDD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peech Bubble: Rectangle with Corners Rounded 8">
            <a:extLst>
              <a:ext uri="{FF2B5EF4-FFF2-40B4-BE49-F238E27FC236}">
                <a16:creationId xmlns:a16="http://schemas.microsoft.com/office/drawing/2014/main" id="{A291BC20-8620-4E4B-B8D0-EBAF0BEAFFA2}"/>
              </a:ext>
            </a:extLst>
          </p:cNvPr>
          <p:cNvSpPr/>
          <p:nvPr/>
        </p:nvSpPr>
        <p:spPr>
          <a:xfrm>
            <a:off x="8305800" y="0"/>
            <a:ext cx="3886200" cy="4203701"/>
          </a:xfrm>
          <a:prstGeom prst="wedgeRoundRectCallout">
            <a:avLst>
              <a:gd name="adj1" fmla="val -50245"/>
              <a:gd name="adj2" fmla="val 5973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Oh, let me help you understand it a bit better! </a:t>
            </a:r>
          </a:p>
          <a:p>
            <a:pPr algn="ctr"/>
            <a:endParaRPr lang="en-US" sz="2400" dirty="0">
              <a:solidFill>
                <a:schemeClr val="tx1"/>
              </a:solidFill>
            </a:endParaRPr>
          </a:p>
          <a:p>
            <a:pPr algn="ctr"/>
            <a:r>
              <a:rPr lang="en-US" sz="2400" dirty="0">
                <a:solidFill>
                  <a:schemeClr val="tx1"/>
                </a:solidFill>
              </a:rPr>
              <a:t> “Genre” is the word we use to describe a type</a:t>
            </a:r>
          </a:p>
          <a:p>
            <a:pPr algn="ctr"/>
            <a:r>
              <a:rPr lang="en-US" sz="2400" dirty="0">
                <a:solidFill>
                  <a:schemeClr val="tx1"/>
                </a:solidFill>
              </a:rPr>
              <a:t>of book.  For example, fantasy, mystery, and horror are types of genres.</a:t>
            </a:r>
          </a:p>
          <a:p>
            <a:pPr algn="ctr"/>
            <a:endParaRPr lang="en-US" sz="2400" dirty="0">
              <a:solidFill>
                <a:schemeClr val="tx1"/>
              </a:solidFill>
            </a:endParaRPr>
          </a:p>
          <a:p>
            <a:pPr algn="ctr"/>
            <a:r>
              <a:rPr lang="en-US" sz="2400" dirty="0">
                <a:solidFill>
                  <a:schemeClr val="tx1"/>
                </a:solidFill>
              </a:rPr>
              <a:t>Let’s practice to see if we understand it better now.</a:t>
            </a:r>
          </a:p>
        </p:txBody>
      </p:sp>
      <p:sp>
        <p:nvSpPr>
          <p:cNvPr id="10" name="Rectangle: Rounded Corners 9">
            <a:hlinkClick r:id="rId6" action="ppaction://hlinksldjump"/>
            <a:extLst>
              <a:ext uri="{FF2B5EF4-FFF2-40B4-BE49-F238E27FC236}">
                <a16:creationId xmlns:a16="http://schemas.microsoft.com/office/drawing/2014/main" id="{4A378257-DA80-4AFC-95E6-2FBEB361ACCF}"/>
              </a:ext>
            </a:extLst>
          </p:cNvPr>
          <p:cNvSpPr/>
          <p:nvPr/>
        </p:nvSpPr>
        <p:spPr>
          <a:xfrm>
            <a:off x="9448801" y="5349875"/>
            <a:ext cx="1600200" cy="889994"/>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hlinkClick r:id="rId6" action="ppaction://hlinksldjump"/>
            <a:extLst>
              <a:ext uri="{FF2B5EF4-FFF2-40B4-BE49-F238E27FC236}">
                <a16:creationId xmlns:a16="http://schemas.microsoft.com/office/drawing/2014/main" id="{A5FF86F2-0E4F-41AA-9E0F-26690B1DC0A4}"/>
              </a:ext>
            </a:extLst>
          </p:cNvPr>
          <p:cNvSpPr txBox="1"/>
          <p:nvPr/>
        </p:nvSpPr>
        <p:spPr>
          <a:xfrm>
            <a:off x="9550401" y="5479642"/>
            <a:ext cx="1396999" cy="646331"/>
          </a:xfrm>
          <a:prstGeom prst="rect">
            <a:avLst/>
          </a:prstGeom>
          <a:noFill/>
        </p:spPr>
        <p:txBody>
          <a:bodyPr wrap="square" rtlCol="0">
            <a:spAutoFit/>
          </a:bodyPr>
          <a:lstStyle/>
          <a:p>
            <a:pPr algn="ctr"/>
            <a:r>
              <a:rPr lang="en-US" dirty="0">
                <a:solidFill>
                  <a:schemeClr val="bg1"/>
                </a:solidFill>
              </a:rPr>
              <a:t>Yes, let’s get started!</a:t>
            </a:r>
          </a:p>
        </p:txBody>
      </p:sp>
    </p:spTree>
    <p:extLst>
      <p:ext uri="{BB962C8B-B14F-4D97-AF65-F5344CB8AC3E}">
        <p14:creationId xmlns:p14="http://schemas.microsoft.com/office/powerpoint/2010/main" val="34805142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DDDB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A6526B0-DB01-46ED-87C7-6ADE57FEE0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0341" y="0"/>
            <a:ext cx="4531659" cy="6858000"/>
          </a:xfrm>
          <a:prstGeom prst="rect">
            <a:avLst/>
          </a:prstGeom>
        </p:spPr>
      </p:pic>
      <p:pic>
        <p:nvPicPr>
          <p:cNvPr id="10" name="Content Placeholder 4">
            <a:extLst>
              <a:ext uri="{FF2B5EF4-FFF2-40B4-BE49-F238E27FC236}">
                <a16:creationId xmlns:a16="http://schemas.microsoft.com/office/drawing/2014/main" id="{DF15759A-FBD1-4D55-BADB-0999E3C452B3}"/>
              </a:ext>
            </a:extLst>
          </p:cNvPr>
          <p:cNvPicPr>
            <a:picLocks noChangeAspect="1"/>
          </p:cNvPicPr>
          <p:nvPr/>
        </p:nvPicPr>
        <p:blipFill rotWithShape="1">
          <a:blip r:embed="rId3">
            <a:extLst>
              <a:ext uri="{28A0092B-C50C-407E-A947-70E740481C1C}">
                <a14:useLocalDpi xmlns:a14="http://schemas.microsoft.com/office/drawing/2010/main" val="0"/>
              </a:ext>
            </a:extLst>
          </a:blip>
          <a:srcRect b="42709"/>
          <a:stretch/>
        </p:blipFill>
        <p:spPr>
          <a:xfrm>
            <a:off x="-231775" y="4795838"/>
            <a:ext cx="3419476" cy="2062162"/>
          </a:xfrm>
          <a:prstGeom prst="rect">
            <a:avLst/>
          </a:prstGeom>
        </p:spPr>
      </p:pic>
      <p:sp>
        <p:nvSpPr>
          <p:cNvPr id="11" name="Speech Bubble: Rectangle with Corners Rounded 10">
            <a:extLst>
              <a:ext uri="{FF2B5EF4-FFF2-40B4-BE49-F238E27FC236}">
                <a16:creationId xmlns:a16="http://schemas.microsoft.com/office/drawing/2014/main" id="{237A8E7B-D350-4EA5-B291-C6B596E0722B}"/>
              </a:ext>
            </a:extLst>
          </p:cNvPr>
          <p:cNvSpPr/>
          <p:nvPr/>
        </p:nvSpPr>
        <p:spPr>
          <a:xfrm>
            <a:off x="2088238" y="211190"/>
            <a:ext cx="4660900" cy="4432300"/>
          </a:xfrm>
          <a:prstGeom prst="wedgeRoundRectCallout">
            <a:avLst>
              <a:gd name="adj1" fmla="val -44912"/>
              <a:gd name="adj2" fmla="val 6677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Tip and </a:t>
            </a:r>
            <a:r>
              <a:rPr lang="en-US" sz="2000" dirty="0" err="1">
                <a:solidFill>
                  <a:schemeClr val="tx1"/>
                </a:solidFill>
              </a:rPr>
              <a:t>J.Lo</a:t>
            </a:r>
            <a:r>
              <a:rPr lang="en-US" sz="2000" dirty="0">
                <a:solidFill>
                  <a:schemeClr val="tx1"/>
                </a:solidFill>
              </a:rPr>
              <a:t> are back for another hilarious intergalactic adventure. And this time (and last time, and maybe next time), they want to make things right with the </a:t>
            </a:r>
            <a:r>
              <a:rPr lang="en-US" sz="2000" dirty="0" err="1">
                <a:solidFill>
                  <a:schemeClr val="tx1"/>
                </a:solidFill>
              </a:rPr>
              <a:t>Boov</a:t>
            </a:r>
            <a:r>
              <a:rPr lang="en-US" sz="2000" dirty="0">
                <a:solidFill>
                  <a:schemeClr val="tx1"/>
                </a:solidFill>
              </a:rPr>
              <a:t>. After Tip and </a:t>
            </a:r>
            <a:r>
              <a:rPr lang="en-US" sz="2000" dirty="0" err="1">
                <a:solidFill>
                  <a:schemeClr val="tx1"/>
                </a:solidFill>
              </a:rPr>
              <a:t>J.Lo</a:t>
            </a:r>
            <a:r>
              <a:rPr lang="en-US" sz="2000" dirty="0">
                <a:solidFill>
                  <a:schemeClr val="tx1"/>
                </a:solidFill>
              </a:rPr>
              <a:t> banished the </a:t>
            </a:r>
            <a:r>
              <a:rPr lang="en-US" sz="2000" dirty="0" err="1">
                <a:solidFill>
                  <a:schemeClr val="tx1"/>
                </a:solidFill>
              </a:rPr>
              <a:t>Gorg</a:t>
            </a:r>
            <a:r>
              <a:rPr lang="en-US" sz="2000" dirty="0">
                <a:solidFill>
                  <a:schemeClr val="tx1"/>
                </a:solidFill>
              </a:rPr>
              <a:t> from Earth in a scheme involving the cloning of many, many cats, the pair is notorious—but not for their heroics. Instead, human Dan Landry has taken credit for conquering the </a:t>
            </a:r>
            <a:r>
              <a:rPr lang="en-US" sz="2000" dirty="0" err="1">
                <a:solidFill>
                  <a:schemeClr val="tx1"/>
                </a:solidFill>
              </a:rPr>
              <a:t>Gorg</a:t>
            </a:r>
            <a:r>
              <a:rPr lang="en-US" sz="2000" dirty="0">
                <a:solidFill>
                  <a:schemeClr val="tx1"/>
                </a:solidFill>
              </a:rPr>
              <a:t>, and the </a:t>
            </a:r>
            <a:r>
              <a:rPr lang="en-US" sz="2000" dirty="0" err="1">
                <a:solidFill>
                  <a:schemeClr val="tx1"/>
                </a:solidFill>
              </a:rPr>
              <a:t>Boov</a:t>
            </a:r>
            <a:r>
              <a:rPr lang="en-US" sz="2000" dirty="0">
                <a:solidFill>
                  <a:schemeClr val="tx1"/>
                </a:solidFill>
              </a:rPr>
              <a:t> blame </a:t>
            </a:r>
            <a:r>
              <a:rPr lang="en-US" sz="2000" dirty="0" err="1">
                <a:solidFill>
                  <a:schemeClr val="tx1"/>
                </a:solidFill>
              </a:rPr>
              <a:t>J.Lo</a:t>
            </a:r>
            <a:r>
              <a:rPr lang="en-US" sz="2000" dirty="0">
                <a:solidFill>
                  <a:schemeClr val="tx1"/>
                </a:solidFill>
              </a:rPr>
              <a:t> for ruining their colonization of the planet.</a:t>
            </a:r>
          </a:p>
        </p:txBody>
      </p:sp>
      <p:sp>
        <p:nvSpPr>
          <p:cNvPr id="12" name="Rectangle: Rounded Corners 11">
            <a:extLst>
              <a:ext uri="{FF2B5EF4-FFF2-40B4-BE49-F238E27FC236}">
                <a16:creationId xmlns:a16="http://schemas.microsoft.com/office/drawing/2014/main" id="{9B6A36D0-6290-4ADB-AEC6-5F3E73999165}"/>
              </a:ext>
            </a:extLst>
          </p:cNvPr>
          <p:cNvSpPr/>
          <p:nvPr/>
        </p:nvSpPr>
        <p:spPr>
          <a:xfrm>
            <a:off x="2472869" y="5968006"/>
            <a:ext cx="1600200" cy="889994"/>
          </a:xfrm>
          <a:prstGeom prst="roundRect">
            <a:avLst/>
          </a:prstGeom>
          <a:solidFill>
            <a:srgbClr val="00B0F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hlinkClick r:id="rId4" action="ppaction://hlinksldjump"/>
            <a:extLst>
              <a:ext uri="{FF2B5EF4-FFF2-40B4-BE49-F238E27FC236}">
                <a16:creationId xmlns:a16="http://schemas.microsoft.com/office/drawing/2014/main" id="{23F3EF9B-10F5-42A4-AE77-BA0055034A05}"/>
              </a:ext>
            </a:extLst>
          </p:cNvPr>
          <p:cNvSpPr txBox="1"/>
          <p:nvPr/>
        </p:nvSpPr>
        <p:spPr>
          <a:xfrm>
            <a:off x="2574469" y="6177243"/>
            <a:ext cx="1396999" cy="461665"/>
          </a:xfrm>
          <a:prstGeom prst="rect">
            <a:avLst/>
          </a:prstGeom>
          <a:noFill/>
        </p:spPr>
        <p:txBody>
          <a:bodyPr wrap="square" rtlCol="0">
            <a:spAutoFit/>
          </a:bodyPr>
          <a:lstStyle/>
          <a:p>
            <a:pPr algn="ctr"/>
            <a:r>
              <a:rPr lang="en-US" sz="2400" dirty="0">
                <a:solidFill>
                  <a:schemeClr val="bg1"/>
                </a:solidFill>
              </a:rPr>
              <a:t>Fantasy</a:t>
            </a:r>
          </a:p>
        </p:txBody>
      </p:sp>
      <p:sp>
        <p:nvSpPr>
          <p:cNvPr id="14" name="Rectangle: Rounded Corners 13">
            <a:hlinkClick r:id="rId5" action="ppaction://hlinksldjump"/>
            <a:extLst>
              <a:ext uri="{FF2B5EF4-FFF2-40B4-BE49-F238E27FC236}">
                <a16:creationId xmlns:a16="http://schemas.microsoft.com/office/drawing/2014/main" id="{685459B0-967E-47EC-9588-24013982DE54}"/>
              </a:ext>
            </a:extLst>
          </p:cNvPr>
          <p:cNvSpPr/>
          <p:nvPr/>
        </p:nvSpPr>
        <p:spPr>
          <a:xfrm>
            <a:off x="4194625" y="5968006"/>
            <a:ext cx="1600200" cy="889994"/>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hlinkClick r:id="rId5" action="ppaction://hlinksldjump"/>
            <a:extLst>
              <a:ext uri="{FF2B5EF4-FFF2-40B4-BE49-F238E27FC236}">
                <a16:creationId xmlns:a16="http://schemas.microsoft.com/office/drawing/2014/main" id="{C5D9E4F1-88CD-4650-BD58-03E6506C2EB8}"/>
              </a:ext>
            </a:extLst>
          </p:cNvPr>
          <p:cNvSpPr txBox="1"/>
          <p:nvPr/>
        </p:nvSpPr>
        <p:spPr>
          <a:xfrm>
            <a:off x="4296225" y="5997624"/>
            <a:ext cx="1396999" cy="830997"/>
          </a:xfrm>
          <a:prstGeom prst="rect">
            <a:avLst/>
          </a:prstGeom>
          <a:noFill/>
        </p:spPr>
        <p:txBody>
          <a:bodyPr wrap="square" rtlCol="0">
            <a:spAutoFit/>
          </a:bodyPr>
          <a:lstStyle/>
          <a:p>
            <a:pPr algn="ctr"/>
            <a:r>
              <a:rPr lang="en-US" sz="2400" dirty="0">
                <a:solidFill>
                  <a:schemeClr val="bg1"/>
                </a:solidFill>
              </a:rPr>
              <a:t>Science Fiction</a:t>
            </a:r>
          </a:p>
        </p:txBody>
      </p:sp>
      <p:sp>
        <p:nvSpPr>
          <p:cNvPr id="16" name="Rectangle: Rounded Corners 15">
            <a:extLst>
              <a:ext uri="{FF2B5EF4-FFF2-40B4-BE49-F238E27FC236}">
                <a16:creationId xmlns:a16="http://schemas.microsoft.com/office/drawing/2014/main" id="{2572EE48-7F4D-4AA4-89F0-E8F64D1B8DE5}"/>
              </a:ext>
            </a:extLst>
          </p:cNvPr>
          <p:cNvSpPr/>
          <p:nvPr/>
        </p:nvSpPr>
        <p:spPr>
          <a:xfrm>
            <a:off x="5949039" y="5954956"/>
            <a:ext cx="1600200" cy="889994"/>
          </a:xfrm>
          <a:prstGeom prst="roundRect">
            <a:avLst/>
          </a:prstGeom>
          <a:solidFill>
            <a:srgbClr val="C00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hlinkClick r:id="rId6" action="ppaction://hlinksldjump"/>
            <a:extLst>
              <a:ext uri="{FF2B5EF4-FFF2-40B4-BE49-F238E27FC236}">
                <a16:creationId xmlns:a16="http://schemas.microsoft.com/office/drawing/2014/main" id="{F014CD54-A615-4033-AA16-7F439512E1AB}"/>
              </a:ext>
            </a:extLst>
          </p:cNvPr>
          <p:cNvSpPr txBox="1"/>
          <p:nvPr/>
        </p:nvSpPr>
        <p:spPr>
          <a:xfrm>
            <a:off x="6050639" y="5984574"/>
            <a:ext cx="1396999" cy="830997"/>
          </a:xfrm>
          <a:prstGeom prst="rect">
            <a:avLst/>
          </a:prstGeom>
          <a:solidFill>
            <a:srgbClr val="C00000"/>
          </a:solidFill>
        </p:spPr>
        <p:txBody>
          <a:bodyPr wrap="square" rtlCol="0">
            <a:spAutoFit/>
          </a:bodyPr>
          <a:lstStyle/>
          <a:p>
            <a:pPr algn="ctr"/>
            <a:r>
              <a:rPr lang="en-US" sz="2400" dirty="0">
                <a:solidFill>
                  <a:schemeClr val="bg1"/>
                </a:solidFill>
              </a:rPr>
              <a:t>Realistic Fiction</a:t>
            </a:r>
          </a:p>
        </p:txBody>
      </p:sp>
    </p:spTree>
    <p:extLst>
      <p:ext uri="{BB962C8B-B14F-4D97-AF65-F5344CB8AC3E}">
        <p14:creationId xmlns:p14="http://schemas.microsoft.com/office/powerpoint/2010/main" val="29595142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DDDB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A6526B0-DB01-46ED-87C7-6ADE57FEE0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0341" y="0"/>
            <a:ext cx="4531659" cy="6858000"/>
          </a:xfrm>
          <a:prstGeom prst="rect">
            <a:avLst/>
          </a:prstGeom>
        </p:spPr>
      </p:pic>
      <p:pic>
        <p:nvPicPr>
          <p:cNvPr id="10" name="Content Placeholder 4">
            <a:extLst>
              <a:ext uri="{FF2B5EF4-FFF2-40B4-BE49-F238E27FC236}">
                <a16:creationId xmlns:a16="http://schemas.microsoft.com/office/drawing/2014/main" id="{DF15759A-FBD1-4D55-BADB-0999E3C452B3}"/>
              </a:ext>
            </a:extLst>
          </p:cNvPr>
          <p:cNvPicPr>
            <a:picLocks noChangeAspect="1"/>
          </p:cNvPicPr>
          <p:nvPr/>
        </p:nvPicPr>
        <p:blipFill rotWithShape="1">
          <a:blip r:embed="rId3">
            <a:extLst>
              <a:ext uri="{28A0092B-C50C-407E-A947-70E740481C1C}">
                <a14:useLocalDpi xmlns:a14="http://schemas.microsoft.com/office/drawing/2010/main" val="0"/>
              </a:ext>
            </a:extLst>
          </a:blip>
          <a:srcRect b="42709"/>
          <a:stretch/>
        </p:blipFill>
        <p:spPr>
          <a:xfrm>
            <a:off x="-231775" y="4795838"/>
            <a:ext cx="3419476" cy="2062162"/>
          </a:xfrm>
          <a:prstGeom prst="rect">
            <a:avLst/>
          </a:prstGeom>
        </p:spPr>
      </p:pic>
      <p:sp>
        <p:nvSpPr>
          <p:cNvPr id="11" name="Speech Bubble: Rectangle with Corners Rounded 10">
            <a:extLst>
              <a:ext uri="{FF2B5EF4-FFF2-40B4-BE49-F238E27FC236}">
                <a16:creationId xmlns:a16="http://schemas.microsoft.com/office/drawing/2014/main" id="{237A8E7B-D350-4EA5-B291-C6B596E0722B}"/>
              </a:ext>
            </a:extLst>
          </p:cNvPr>
          <p:cNvSpPr/>
          <p:nvPr/>
        </p:nvSpPr>
        <p:spPr>
          <a:xfrm>
            <a:off x="2088238" y="211190"/>
            <a:ext cx="4660900" cy="2499344"/>
          </a:xfrm>
          <a:prstGeom prst="wedgeRoundRectCallout">
            <a:avLst>
              <a:gd name="adj1" fmla="val -36154"/>
              <a:gd name="adj2" fmla="val 8702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That’s a really good guess because of the supernatural elements, but there is a genre that is a better fit.  The book cover and description have lots of clues </a:t>
            </a:r>
          </a:p>
          <a:p>
            <a:pPr algn="ctr"/>
            <a:r>
              <a:rPr lang="en-US" sz="2000" dirty="0">
                <a:solidFill>
                  <a:schemeClr val="tx1"/>
                </a:solidFill>
              </a:rPr>
              <a:t>to help you figure it out.</a:t>
            </a:r>
          </a:p>
          <a:p>
            <a:pPr algn="ctr"/>
            <a:endParaRPr lang="en-US" sz="2000" dirty="0">
              <a:solidFill>
                <a:schemeClr val="tx1"/>
              </a:solidFill>
            </a:endParaRPr>
          </a:p>
          <a:p>
            <a:pPr algn="ctr"/>
            <a:r>
              <a:rPr lang="en-US" sz="2000" dirty="0">
                <a:solidFill>
                  <a:schemeClr val="tx1"/>
                </a:solidFill>
              </a:rPr>
              <a:t>Try again!</a:t>
            </a:r>
          </a:p>
        </p:txBody>
      </p:sp>
      <p:sp>
        <p:nvSpPr>
          <p:cNvPr id="12" name="Rectangle: Rounded Corners 11">
            <a:hlinkClick r:id="rId4" action="ppaction://hlinksldjump"/>
            <a:extLst>
              <a:ext uri="{FF2B5EF4-FFF2-40B4-BE49-F238E27FC236}">
                <a16:creationId xmlns:a16="http://schemas.microsoft.com/office/drawing/2014/main" id="{9B6A36D0-6290-4ADB-AEC6-5F3E73999165}"/>
              </a:ext>
            </a:extLst>
          </p:cNvPr>
          <p:cNvSpPr/>
          <p:nvPr/>
        </p:nvSpPr>
        <p:spPr>
          <a:xfrm>
            <a:off x="2472869" y="5968006"/>
            <a:ext cx="1600200" cy="889994"/>
          </a:xfrm>
          <a:prstGeom prst="roundRect">
            <a:avLst/>
          </a:prstGeom>
          <a:solidFill>
            <a:srgbClr val="00B0F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hlinkClick r:id="rId4" action="ppaction://hlinksldjump"/>
            <a:extLst>
              <a:ext uri="{FF2B5EF4-FFF2-40B4-BE49-F238E27FC236}">
                <a16:creationId xmlns:a16="http://schemas.microsoft.com/office/drawing/2014/main" id="{23F3EF9B-10F5-42A4-AE77-BA0055034A05}"/>
              </a:ext>
            </a:extLst>
          </p:cNvPr>
          <p:cNvSpPr txBox="1"/>
          <p:nvPr/>
        </p:nvSpPr>
        <p:spPr>
          <a:xfrm>
            <a:off x="2574469" y="6177243"/>
            <a:ext cx="1396999" cy="461665"/>
          </a:xfrm>
          <a:prstGeom prst="rect">
            <a:avLst/>
          </a:prstGeom>
          <a:noFill/>
        </p:spPr>
        <p:txBody>
          <a:bodyPr wrap="square" rtlCol="0">
            <a:spAutoFit/>
          </a:bodyPr>
          <a:lstStyle/>
          <a:p>
            <a:pPr algn="ctr"/>
            <a:r>
              <a:rPr lang="en-US" sz="2400" dirty="0">
                <a:solidFill>
                  <a:schemeClr val="bg1"/>
                </a:solidFill>
              </a:rPr>
              <a:t>Fantasy</a:t>
            </a:r>
          </a:p>
        </p:txBody>
      </p:sp>
      <p:sp>
        <p:nvSpPr>
          <p:cNvPr id="14" name="Rectangle: Rounded Corners 13">
            <a:hlinkClick r:id="rId5" action="ppaction://hlinksldjump"/>
            <a:extLst>
              <a:ext uri="{FF2B5EF4-FFF2-40B4-BE49-F238E27FC236}">
                <a16:creationId xmlns:a16="http://schemas.microsoft.com/office/drawing/2014/main" id="{685459B0-967E-47EC-9588-24013982DE54}"/>
              </a:ext>
            </a:extLst>
          </p:cNvPr>
          <p:cNvSpPr/>
          <p:nvPr/>
        </p:nvSpPr>
        <p:spPr>
          <a:xfrm>
            <a:off x="4194625" y="5968006"/>
            <a:ext cx="1600200" cy="889994"/>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hlinkClick r:id="rId6" action="ppaction://hlinksldjump"/>
            <a:extLst>
              <a:ext uri="{FF2B5EF4-FFF2-40B4-BE49-F238E27FC236}">
                <a16:creationId xmlns:a16="http://schemas.microsoft.com/office/drawing/2014/main" id="{C5D9E4F1-88CD-4650-BD58-03E6506C2EB8}"/>
              </a:ext>
            </a:extLst>
          </p:cNvPr>
          <p:cNvSpPr txBox="1"/>
          <p:nvPr/>
        </p:nvSpPr>
        <p:spPr>
          <a:xfrm>
            <a:off x="4296225" y="5997624"/>
            <a:ext cx="1396999" cy="830997"/>
          </a:xfrm>
          <a:prstGeom prst="rect">
            <a:avLst/>
          </a:prstGeom>
          <a:noFill/>
        </p:spPr>
        <p:txBody>
          <a:bodyPr wrap="square" rtlCol="0">
            <a:spAutoFit/>
          </a:bodyPr>
          <a:lstStyle/>
          <a:p>
            <a:pPr algn="ctr"/>
            <a:r>
              <a:rPr lang="en-US" sz="2400" dirty="0">
                <a:solidFill>
                  <a:schemeClr val="bg1"/>
                </a:solidFill>
              </a:rPr>
              <a:t>Science Fiction</a:t>
            </a:r>
          </a:p>
        </p:txBody>
      </p:sp>
      <p:sp>
        <p:nvSpPr>
          <p:cNvPr id="16" name="Rectangle: Rounded Corners 15">
            <a:extLst>
              <a:ext uri="{FF2B5EF4-FFF2-40B4-BE49-F238E27FC236}">
                <a16:creationId xmlns:a16="http://schemas.microsoft.com/office/drawing/2014/main" id="{2572EE48-7F4D-4AA4-89F0-E8F64D1B8DE5}"/>
              </a:ext>
            </a:extLst>
          </p:cNvPr>
          <p:cNvSpPr/>
          <p:nvPr/>
        </p:nvSpPr>
        <p:spPr>
          <a:xfrm>
            <a:off x="5949039" y="5954956"/>
            <a:ext cx="1600200" cy="889994"/>
          </a:xfrm>
          <a:prstGeom prst="roundRect">
            <a:avLst/>
          </a:prstGeom>
          <a:solidFill>
            <a:srgbClr val="C00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hlinkClick r:id="rId7" action="ppaction://hlinksldjump"/>
            <a:extLst>
              <a:ext uri="{FF2B5EF4-FFF2-40B4-BE49-F238E27FC236}">
                <a16:creationId xmlns:a16="http://schemas.microsoft.com/office/drawing/2014/main" id="{F014CD54-A615-4033-AA16-7F439512E1AB}"/>
              </a:ext>
            </a:extLst>
          </p:cNvPr>
          <p:cNvSpPr txBox="1"/>
          <p:nvPr/>
        </p:nvSpPr>
        <p:spPr>
          <a:xfrm>
            <a:off x="6050639" y="5984574"/>
            <a:ext cx="1396999" cy="830997"/>
          </a:xfrm>
          <a:prstGeom prst="rect">
            <a:avLst/>
          </a:prstGeom>
          <a:solidFill>
            <a:srgbClr val="C00000"/>
          </a:solidFill>
        </p:spPr>
        <p:txBody>
          <a:bodyPr wrap="square" rtlCol="0">
            <a:spAutoFit/>
          </a:bodyPr>
          <a:lstStyle/>
          <a:p>
            <a:pPr algn="ctr"/>
            <a:r>
              <a:rPr lang="en-US" sz="2400" dirty="0">
                <a:solidFill>
                  <a:schemeClr val="bg1"/>
                </a:solidFill>
              </a:rPr>
              <a:t>Realistic Fiction</a:t>
            </a:r>
          </a:p>
        </p:txBody>
      </p:sp>
      <p:sp>
        <p:nvSpPr>
          <p:cNvPr id="18" name="Rectangle: Rounded Corners 17">
            <a:extLst>
              <a:ext uri="{FF2B5EF4-FFF2-40B4-BE49-F238E27FC236}">
                <a16:creationId xmlns:a16="http://schemas.microsoft.com/office/drawing/2014/main" id="{E623A12A-01B4-473C-9111-AA5AD6C264C3}"/>
              </a:ext>
            </a:extLst>
          </p:cNvPr>
          <p:cNvSpPr/>
          <p:nvPr/>
        </p:nvSpPr>
        <p:spPr>
          <a:xfrm>
            <a:off x="4073069" y="2920346"/>
            <a:ext cx="1721756" cy="67194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hlinkClick r:id="rId5" action="ppaction://hlinksldjump"/>
            <a:extLst>
              <a:ext uri="{FF2B5EF4-FFF2-40B4-BE49-F238E27FC236}">
                <a16:creationId xmlns:a16="http://schemas.microsoft.com/office/drawing/2014/main" id="{1AC43F0E-A281-4C3C-9CED-7562D1928674}"/>
              </a:ext>
            </a:extLst>
          </p:cNvPr>
          <p:cNvSpPr txBox="1"/>
          <p:nvPr/>
        </p:nvSpPr>
        <p:spPr>
          <a:xfrm>
            <a:off x="4073070" y="2929626"/>
            <a:ext cx="1721756" cy="646331"/>
          </a:xfrm>
          <a:prstGeom prst="rect">
            <a:avLst/>
          </a:prstGeom>
          <a:noFill/>
        </p:spPr>
        <p:txBody>
          <a:bodyPr wrap="square" rtlCol="0">
            <a:spAutoFit/>
          </a:bodyPr>
          <a:lstStyle/>
          <a:p>
            <a:pPr algn="ctr"/>
            <a:r>
              <a:rPr lang="en-US" dirty="0"/>
              <a:t>Re-read the description</a:t>
            </a:r>
          </a:p>
        </p:txBody>
      </p:sp>
    </p:spTree>
    <p:extLst>
      <p:ext uri="{BB962C8B-B14F-4D97-AF65-F5344CB8AC3E}">
        <p14:creationId xmlns:p14="http://schemas.microsoft.com/office/powerpoint/2010/main" val="37616308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DDDB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A6526B0-DB01-46ED-87C7-6ADE57FEE0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0341" y="0"/>
            <a:ext cx="4531659" cy="6858000"/>
          </a:xfrm>
          <a:prstGeom prst="rect">
            <a:avLst/>
          </a:prstGeom>
        </p:spPr>
      </p:pic>
      <p:pic>
        <p:nvPicPr>
          <p:cNvPr id="10" name="Content Placeholder 4">
            <a:extLst>
              <a:ext uri="{FF2B5EF4-FFF2-40B4-BE49-F238E27FC236}">
                <a16:creationId xmlns:a16="http://schemas.microsoft.com/office/drawing/2014/main" id="{DF15759A-FBD1-4D55-BADB-0999E3C452B3}"/>
              </a:ext>
            </a:extLst>
          </p:cNvPr>
          <p:cNvPicPr>
            <a:picLocks noChangeAspect="1"/>
          </p:cNvPicPr>
          <p:nvPr/>
        </p:nvPicPr>
        <p:blipFill rotWithShape="1">
          <a:blip r:embed="rId3">
            <a:extLst>
              <a:ext uri="{28A0092B-C50C-407E-A947-70E740481C1C}">
                <a14:useLocalDpi xmlns:a14="http://schemas.microsoft.com/office/drawing/2010/main" val="0"/>
              </a:ext>
            </a:extLst>
          </a:blip>
          <a:srcRect b="42709"/>
          <a:stretch/>
        </p:blipFill>
        <p:spPr>
          <a:xfrm>
            <a:off x="-231775" y="4795838"/>
            <a:ext cx="3419476" cy="2062162"/>
          </a:xfrm>
          <a:prstGeom prst="rect">
            <a:avLst/>
          </a:prstGeom>
        </p:spPr>
      </p:pic>
      <p:sp>
        <p:nvSpPr>
          <p:cNvPr id="11" name="Speech Bubble: Rectangle with Corners Rounded 10">
            <a:extLst>
              <a:ext uri="{FF2B5EF4-FFF2-40B4-BE49-F238E27FC236}">
                <a16:creationId xmlns:a16="http://schemas.microsoft.com/office/drawing/2014/main" id="{237A8E7B-D350-4EA5-B291-C6B596E0722B}"/>
              </a:ext>
            </a:extLst>
          </p:cNvPr>
          <p:cNvSpPr/>
          <p:nvPr/>
        </p:nvSpPr>
        <p:spPr>
          <a:xfrm>
            <a:off x="2088238" y="211190"/>
            <a:ext cx="4660900" cy="2466696"/>
          </a:xfrm>
          <a:prstGeom prst="wedgeRoundRectCallout">
            <a:avLst>
              <a:gd name="adj1" fmla="val -44912"/>
              <a:gd name="adj2" fmla="val 6677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I wish that we had spaceships and aliens flying around, but until NASA gives us different information, those elements are not realistic.  Which genre is a better fit for this book?</a:t>
            </a:r>
          </a:p>
          <a:p>
            <a:pPr algn="ctr"/>
            <a:endParaRPr lang="en-US" sz="2000" dirty="0">
              <a:solidFill>
                <a:schemeClr val="tx1"/>
              </a:solidFill>
            </a:endParaRPr>
          </a:p>
          <a:p>
            <a:pPr algn="ctr"/>
            <a:r>
              <a:rPr lang="en-US" sz="2000" dirty="0">
                <a:solidFill>
                  <a:schemeClr val="tx1"/>
                </a:solidFill>
              </a:rPr>
              <a:t>Try again!</a:t>
            </a:r>
          </a:p>
        </p:txBody>
      </p:sp>
      <p:sp>
        <p:nvSpPr>
          <p:cNvPr id="12" name="Rectangle: Rounded Corners 11">
            <a:extLst>
              <a:ext uri="{FF2B5EF4-FFF2-40B4-BE49-F238E27FC236}">
                <a16:creationId xmlns:a16="http://schemas.microsoft.com/office/drawing/2014/main" id="{9B6A36D0-6290-4ADB-AEC6-5F3E73999165}"/>
              </a:ext>
            </a:extLst>
          </p:cNvPr>
          <p:cNvSpPr/>
          <p:nvPr/>
        </p:nvSpPr>
        <p:spPr>
          <a:xfrm>
            <a:off x="2472869" y="5968006"/>
            <a:ext cx="1600200" cy="889994"/>
          </a:xfrm>
          <a:prstGeom prst="roundRect">
            <a:avLst/>
          </a:prstGeom>
          <a:solidFill>
            <a:srgbClr val="00B0F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hlinkClick r:id="rId4" action="ppaction://hlinksldjump"/>
            <a:extLst>
              <a:ext uri="{FF2B5EF4-FFF2-40B4-BE49-F238E27FC236}">
                <a16:creationId xmlns:a16="http://schemas.microsoft.com/office/drawing/2014/main" id="{23F3EF9B-10F5-42A4-AE77-BA0055034A05}"/>
              </a:ext>
            </a:extLst>
          </p:cNvPr>
          <p:cNvSpPr txBox="1"/>
          <p:nvPr/>
        </p:nvSpPr>
        <p:spPr>
          <a:xfrm>
            <a:off x="2574469" y="6177243"/>
            <a:ext cx="1396999" cy="461665"/>
          </a:xfrm>
          <a:prstGeom prst="rect">
            <a:avLst/>
          </a:prstGeom>
          <a:noFill/>
        </p:spPr>
        <p:txBody>
          <a:bodyPr wrap="square" rtlCol="0">
            <a:spAutoFit/>
          </a:bodyPr>
          <a:lstStyle/>
          <a:p>
            <a:pPr algn="ctr"/>
            <a:r>
              <a:rPr lang="en-US" sz="2400" dirty="0">
                <a:solidFill>
                  <a:schemeClr val="bg1"/>
                </a:solidFill>
              </a:rPr>
              <a:t>Fantasy</a:t>
            </a:r>
          </a:p>
        </p:txBody>
      </p:sp>
      <p:sp>
        <p:nvSpPr>
          <p:cNvPr id="14" name="Rectangle: Rounded Corners 13">
            <a:hlinkClick r:id="rId5" action="ppaction://hlinksldjump"/>
            <a:extLst>
              <a:ext uri="{FF2B5EF4-FFF2-40B4-BE49-F238E27FC236}">
                <a16:creationId xmlns:a16="http://schemas.microsoft.com/office/drawing/2014/main" id="{685459B0-967E-47EC-9588-24013982DE54}"/>
              </a:ext>
            </a:extLst>
          </p:cNvPr>
          <p:cNvSpPr/>
          <p:nvPr/>
        </p:nvSpPr>
        <p:spPr>
          <a:xfrm>
            <a:off x="4194625" y="5968006"/>
            <a:ext cx="1600200" cy="889994"/>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5D9E4F1-88CD-4650-BD58-03E6506C2EB8}"/>
              </a:ext>
            </a:extLst>
          </p:cNvPr>
          <p:cNvSpPr txBox="1"/>
          <p:nvPr/>
        </p:nvSpPr>
        <p:spPr>
          <a:xfrm>
            <a:off x="4296225" y="5997624"/>
            <a:ext cx="1396999" cy="830997"/>
          </a:xfrm>
          <a:prstGeom prst="rect">
            <a:avLst/>
          </a:prstGeom>
          <a:noFill/>
        </p:spPr>
        <p:txBody>
          <a:bodyPr wrap="square" rtlCol="0">
            <a:spAutoFit/>
          </a:bodyPr>
          <a:lstStyle/>
          <a:p>
            <a:pPr algn="ctr"/>
            <a:r>
              <a:rPr lang="en-US" sz="2400" dirty="0">
                <a:solidFill>
                  <a:schemeClr val="bg1"/>
                </a:solidFill>
              </a:rPr>
              <a:t>Science Fiction</a:t>
            </a:r>
          </a:p>
        </p:txBody>
      </p:sp>
      <p:sp>
        <p:nvSpPr>
          <p:cNvPr id="16" name="Rectangle: Rounded Corners 15">
            <a:extLst>
              <a:ext uri="{FF2B5EF4-FFF2-40B4-BE49-F238E27FC236}">
                <a16:creationId xmlns:a16="http://schemas.microsoft.com/office/drawing/2014/main" id="{2572EE48-7F4D-4AA4-89F0-E8F64D1B8DE5}"/>
              </a:ext>
            </a:extLst>
          </p:cNvPr>
          <p:cNvSpPr/>
          <p:nvPr/>
        </p:nvSpPr>
        <p:spPr>
          <a:xfrm>
            <a:off x="5949039" y="5954956"/>
            <a:ext cx="1600200" cy="889994"/>
          </a:xfrm>
          <a:prstGeom prst="roundRect">
            <a:avLst/>
          </a:prstGeom>
          <a:solidFill>
            <a:srgbClr val="C00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hlinkClick r:id="rId6" action="ppaction://hlinksldjump"/>
            <a:extLst>
              <a:ext uri="{FF2B5EF4-FFF2-40B4-BE49-F238E27FC236}">
                <a16:creationId xmlns:a16="http://schemas.microsoft.com/office/drawing/2014/main" id="{F014CD54-A615-4033-AA16-7F439512E1AB}"/>
              </a:ext>
            </a:extLst>
          </p:cNvPr>
          <p:cNvSpPr txBox="1"/>
          <p:nvPr/>
        </p:nvSpPr>
        <p:spPr>
          <a:xfrm>
            <a:off x="6050639" y="5984574"/>
            <a:ext cx="1396999" cy="830997"/>
          </a:xfrm>
          <a:prstGeom prst="rect">
            <a:avLst/>
          </a:prstGeom>
          <a:solidFill>
            <a:srgbClr val="C00000"/>
          </a:solidFill>
        </p:spPr>
        <p:txBody>
          <a:bodyPr wrap="square" rtlCol="0">
            <a:spAutoFit/>
          </a:bodyPr>
          <a:lstStyle/>
          <a:p>
            <a:pPr algn="ctr"/>
            <a:r>
              <a:rPr lang="en-US" sz="2400" dirty="0">
                <a:solidFill>
                  <a:schemeClr val="bg1"/>
                </a:solidFill>
              </a:rPr>
              <a:t>Realistic Fiction</a:t>
            </a:r>
          </a:p>
        </p:txBody>
      </p:sp>
      <p:sp>
        <p:nvSpPr>
          <p:cNvPr id="18" name="Rectangle: Rounded Corners 17">
            <a:extLst>
              <a:ext uri="{FF2B5EF4-FFF2-40B4-BE49-F238E27FC236}">
                <a16:creationId xmlns:a16="http://schemas.microsoft.com/office/drawing/2014/main" id="{48E8ADA7-CF27-4C32-93C1-E38531CA0919}"/>
              </a:ext>
            </a:extLst>
          </p:cNvPr>
          <p:cNvSpPr/>
          <p:nvPr/>
        </p:nvSpPr>
        <p:spPr>
          <a:xfrm>
            <a:off x="4073069" y="2920346"/>
            <a:ext cx="1721756" cy="67194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hlinkClick r:id="rId7" action="ppaction://hlinksldjump"/>
            <a:extLst>
              <a:ext uri="{FF2B5EF4-FFF2-40B4-BE49-F238E27FC236}">
                <a16:creationId xmlns:a16="http://schemas.microsoft.com/office/drawing/2014/main" id="{5D196E8D-04B6-4489-AB5C-67E47144B330}"/>
              </a:ext>
            </a:extLst>
          </p:cNvPr>
          <p:cNvSpPr txBox="1"/>
          <p:nvPr/>
        </p:nvSpPr>
        <p:spPr>
          <a:xfrm>
            <a:off x="4073070" y="2929626"/>
            <a:ext cx="1721756" cy="646331"/>
          </a:xfrm>
          <a:prstGeom prst="rect">
            <a:avLst/>
          </a:prstGeom>
          <a:noFill/>
        </p:spPr>
        <p:txBody>
          <a:bodyPr wrap="square" rtlCol="0">
            <a:spAutoFit/>
          </a:bodyPr>
          <a:lstStyle/>
          <a:p>
            <a:pPr algn="ctr"/>
            <a:r>
              <a:rPr lang="en-US" dirty="0"/>
              <a:t>Re-read the description</a:t>
            </a:r>
          </a:p>
        </p:txBody>
      </p:sp>
    </p:spTree>
    <p:extLst>
      <p:ext uri="{BB962C8B-B14F-4D97-AF65-F5344CB8AC3E}">
        <p14:creationId xmlns:p14="http://schemas.microsoft.com/office/powerpoint/2010/main" val="4857205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DDDB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A6526B0-DB01-46ED-87C7-6ADE57FEE0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0341" y="0"/>
            <a:ext cx="4531659" cy="6858000"/>
          </a:xfrm>
          <a:prstGeom prst="rect">
            <a:avLst/>
          </a:prstGeom>
        </p:spPr>
      </p:pic>
      <p:pic>
        <p:nvPicPr>
          <p:cNvPr id="10" name="Content Placeholder 4">
            <a:extLst>
              <a:ext uri="{FF2B5EF4-FFF2-40B4-BE49-F238E27FC236}">
                <a16:creationId xmlns:a16="http://schemas.microsoft.com/office/drawing/2014/main" id="{DF15759A-FBD1-4D55-BADB-0999E3C452B3}"/>
              </a:ext>
            </a:extLst>
          </p:cNvPr>
          <p:cNvPicPr>
            <a:picLocks noChangeAspect="1"/>
          </p:cNvPicPr>
          <p:nvPr/>
        </p:nvPicPr>
        <p:blipFill rotWithShape="1">
          <a:blip r:embed="rId3">
            <a:extLst>
              <a:ext uri="{28A0092B-C50C-407E-A947-70E740481C1C}">
                <a14:useLocalDpi xmlns:a14="http://schemas.microsoft.com/office/drawing/2010/main" val="0"/>
              </a:ext>
            </a:extLst>
          </a:blip>
          <a:srcRect b="42709"/>
          <a:stretch/>
        </p:blipFill>
        <p:spPr>
          <a:xfrm>
            <a:off x="-231775" y="4795838"/>
            <a:ext cx="3419476" cy="2062162"/>
          </a:xfrm>
          <a:prstGeom prst="rect">
            <a:avLst/>
          </a:prstGeom>
        </p:spPr>
      </p:pic>
      <p:sp>
        <p:nvSpPr>
          <p:cNvPr id="11" name="Speech Bubble: Rectangle with Corners Rounded 10">
            <a:extLst>
              <a:ext uri="{FF2B5EF4-FFF2-40B4-BE49-F238E27FC236}">
                <a16:creationId xmlns:a16="http://schemas.microsoft.com/office/drawing/2014/main" id="{237A8E7B-D350-4EA5-B291-C6B596E0722B}"/>
              </a:ext>
            </a:extLst>
          </p:cNvPr>
          <p:cNvSpPr/>
          <p:nvPr/>
        </p:nvSpPr>
        <p:spPr>
          <a:xfrm>
            <a:off x="2088238" y="211190"/>
            <a:ext cx="4660900" cy="2189110"/>
          </a:xfrm>
          <a:prstGeom prst="wedgeRoundRectCallout">
            <a:avLst>
              <a:gd name="adj1" fmla="val -36854"/>
              <a:gd name="adj2" fmla="val 91390"/>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You’re right!  This book has a lot of supernatural elements that are based on science, and we can see flying cars and futuristic-looking landscapes on the cover as well.  Nice work!</a:t>
            </a:r>
          </a:p>
        </p:txBody>
      </p:sp>
      <p:sp>
        <p:nvSpPr>
          <p:cNvPr id="18" name="Rectangle: Rounded Corners 17">
            <a:hlinkClick r:id="rId4" action="ppaction://hlinksldjump"/>
            <a:extLst>
              <a:ext uri="{FF2B5EF4-FFF2-40B4-BE49-F238E27FC236}">
                <a16:creationId xmlns:a16="http://schemas.microsoft.com/office/drawing/2014/main" id="{80ADDE90-1278-42E7-91DD-48F4F5CB7837}"/>
              </a:ext>
            </a:extLst>
          </p:cNvPr>
          <p:cNvSpPr/>
          <p:nvPr/>
        </p:nvSpPr>
        <p:spPr>
          <a:xfrm>
            <a:off x="3648526" y="5968006"/>
            <a:ext cx="1600200" cy="889994"/>
          </a:xfrm>
          <a:prstGeom prst="roundRect">
            <a:avLst/>
          </a:prstGeom>
          <a:solidFill>
            <a:srgbClr val="00B0F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hlinkClick r:id="rId4" action="ppaction://hlinksldjump"/>
            <a:extLst>
              <a:ext uri="{FF2B5EF4-FFF2-40B4-BE49-F238E27FC236}">
                <a16:creationId xmlns:a16="http://schemas.microsoft.com/office/drawing/2014/main" id="{C08AAA47-DB61-4D62-98F1-D83551860BEE}"/>
              </a:ext>
            </a:extLst>
          </p:cNvPr>
          <p:cNvSpPr txBox="1"/>
          <p:nvPr/>
        </p:nvSpPr>
        <p:spPr>
          <a:xfrm>
            <a:off x="3750126" y="5997624"/>
            <a:ext cx="1396999" cy="830997"/>
          </a:xfrm>
          <a:prstGeom prst="rect">
            <a:avLst/>
          </a:prstGeom>
          <a:noFill/>
        </p:spPr>
        <p:txBody>
          <a:bodyPr wrap="square" rtlCol="0">
            <a:spAutoFit/>
          </a:bodyPr>
          <a:lstStyle/>
          <a:p>
            <a:pPr algn="ctr"/>
            <a:r>
              <a:rPr lang="en-US" sz="2400" dirty="0">
                <a:solidFill>
                  <a:schemeClr val="bg1"/>
                </a:solidFill>
              </a:rPr>
              <a:t>Next</a:t>
            </a:r>
          </a:p>
          <a:p>
            <a:pPr algn="ctr"/>
            <a:r>
              <a:rPr lang="en-US" sz="2400" dirty="0">
                <a:solidFill>
                  <a:schemeClr val="bg1"/>
                </a:solidFill>
              </a:rPr>
              <a:t>Book</a:t>
            </a:r>
          </a:p>
        </p:txBody>
      </p:sp>
      <p:pic>
        <p:nvPicPr>
          <p:cNvPr id="6" name="Picture 5">
            <a:extLst>
              <a:ext uri="{FF2B5EF4-FFF2-40B4-BE49-F238E27FC236}">
                <a16:creationId xmlns:a16="http://schemas.microsoft.com/office/drawing/2014/main" id="{17441357-0CB4-4C5E-88A7-DA13D193844E}"/>
              </a:ext>
            </a:extLst>
          </p:cNvPr>
          <p:cNvPicPr>
            <a:picLocks noChangeAspect="1"/>
          </p:cNvPicPr>
          <p:nvPr/>
        </p:nvPicPr>
        <p:blipFill>
          <a:blip r:embed="rId5">
            <a:duotone>
              <a:prstClr val="black"/>
              <a:schemeClr val="accent4">
                <a:lumMod val="75000"/>
                <a:tint val="45000"/>
                <a:satMod val="400000"/>
              </a:schemeClr>
            </a:duotone>
            <a:extLst>
              <a:ext uri="{28A0092B-C50C-407E-A947-70E740481C1C}">
                <a14:useLocalDpi xmlns:a14="http://schemas.microsoft.com/office/drawing/2010/main" val="0"/>
              </a:ext>
            </a:extLst>
          </a:blip>
          <a:stretch>
            <a:fillRect/>
          </a:stretch>
        </p:blipFill>
        <p:spPr>
          <a:xfrm>
            <a:off x="3148734" y="2908796"/>
            <a:ext cx="2552184" cy="2552184"/>
          </a:xfrm>
          <a:prstGeom prst="rect">
            <a:avLst/>
          </a:prstGeom>
        </p:spPr>
      </p:pic>
      <p:pic>
        <p:nvPicPr>
          <p:cNvPr id="8" name="Picture 7">
            <a:extLst>
              <a:ext uri="{FF2B5EF4-FFF2-40B4-BE49-F238E27FC236}">
                <a16:creationId xmlns:a16="http://schemas.microsoft.com/office/drawing/2014/main" id="{5A891CDD-5F57-49AA-9034-AA6A78AAD6B0}"/>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55309" y="3263900"/>
            <a:ext cx="1803400" cy="1803400"/>
          </a:xfrm>
          <a:prstGeom prst="rect">
            <a:avLst/>
          </a:prstGeom>
        </p:spPr>
      </p:pic>
    </p:spTree>
    <p:extLst>
      <p:ext uri="{BB962C8B-B14F-4D97-AF65-F5344CB8AC3E}">
        <p14:creationId xmlns:p14="http://schemas.microsoft.com/office/powerpoint/2010/main" val="20354121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DDDB8"/>
        </a:solidFill>
        <a:effectLst/>
      </p:bgPr>
    </p:bg>
    <p:spTree>
      <p:nvGrpSpPr>
        <p:cNvPr id="1" name=""/>
        <p:cNvGrpSpPr/>
        <p:nvPr/>
      </p:nvGrpSpPr>
      <p:grpSpPr>
        <a:xfrm>
          <a:off x="0" y="0"/>
          <a:ext cx="0" cy="0"/>
          <a:chOff x="0" y="0"/>
          <a:chExt cx="0" cy="0"/>
        </a:xfrm>
      </p:grpSpPr>
      <p:pic>
        <p:nvPicPr>
          <p:cNvPr id="10" name="Content Placeholder 4">
            <a:extLst>
              <a:ext uri="{FF2B5EF4-FFF2-40B4-BE49-F238E27FC236}">
                <a16:creationId xmlns:a16="http://schemas.microsoft.com/office/drawing/2014/main" id="{DF15759A-FBD1-4D55-BADB-0999E3C452B3}"/>
              </a:ext>
            </a:extLst>
          </p:cNvPr>
          <p:cNvPicPr>
            <a:picLocks noChangeAspect="1"/>
          </p:cNvPicPr>
          <p:nvPr/>
        </p:nvPicPr>
        <p:blipFill rotWithShape="1">
          <a:blip r:embed="rId2">
            <a:extLst>
              <a:ext uri="{28A0092B-C50C-407E-A947-70E740481C1C}">
                <a14:useLocalDpi xmlns:a14="http://schemas.microsoft.com/office/drawing/2010/main" val="0"/>
              </a:ext>
            </a:extLst>
          </a:blip>
          <a:srcRect b="42709"/>
          <a:stretch/>
        </p:blipFill>
        <p:spPr>
          <a:xfrm>
            <a:off x="-231775" y="4795838"/>
            <a:ext cx="3419476" cy="2062162"/>
          </a:xfrm>
          <a:prstGeom prst="rect">
            <a:avLst/>
          </a:prstGeom>
        </p:spPr>
      </p:pic>
      <p:sp>
        <p:nvSpPr>
          <p:cNvPr id="11" name="Speech Bubble: Rectangle with Corners Rounded 10">
            <a:extLst>
              <a:ext uri="{FF2B5EF4-FFF2-40B4-BE49-F238E27FC236}">
                <a16:creationId xmlns:a16="http://schemas.microsoft.com/office/drawing/2014/main" id="{237A8E7B-D350-4EA5-B291-C6B596E0722B}"/>
              </a:ext>
            </a:extLst>
          </p:cNvPr>
          <p:cNvSpPr/>
          <p:nvPr/>
        </p:nvSpPr>
        <p:spPr>
          <a:xfrm>
            <a:off x="2088238" y="211190"/>
            <a:ext cx="4660900" cy="4432300"/>
          </a:xfrm>
          <a:prstGeom prst="wedgeRoundRectCallout">
            <a:avLst>
              <a:gd name="adj1" fmla="val -44912"/>
              <a:gd name="adj2" fmla="val 6677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Not so long ago, in a middle school </a:t>
            </a:r>
          </a:p>
          <a:p>
            <a:pPr algn="ctr"/>
            <a:r>
              <a:rPr lang="en-US" sz="2000" dirty="0">
                <a:solidFill>
                  <a:schemeClr val="tx1"/>
                </a:solidFill>
              </a:rPr>
              <a:t>not so far away, a 6th grader named Dwight folded an origami finger puppet of Yoda. For class oddball Dwight, this wasn't weird. It was typical Dwight behavior. But what is weird is that Origami Yoda is uncannily wise and prescient. He can predict the date of a pop quiz, guess who stole the classroom Shakespeare bust, and save a classmate from embarrassment with some well-timed advice</a:t>
            </a:r>
          </a:p>
        </p:txBody>
      </p:sp>
      <p:sp>
        <p:nvSpPr>
          <p:cNvPr id="12" name="Rectangle: Rounded Corners 11">
            <a:hlinkClick r:id="rId3" action="ppaction://hlinksldjump"/>
            <a:extLst>
              <a:ext uri="{FF2B5EF4-FFF2-40B4-BE49-F238E27FC236}">
                <a16:creationId xmlns:a16="http://schemas.microsoft.com/office/drawing/2014/main" id="{9B6A36D0-6290-4ADB-AEC6-5F3E73999165}"/>
              </a:ext>
            </a:extLst>
          </p:cNvPr>
          <p:cNvSpPr/>
          <p:nvPr/>
        </p:nvSpPr>
        <p:spPr>
          <a:xfrm>
            <a:off x="2472869" y="5968006"/>
            <a:ext cx="1600200" cy="889994"/>
          </a:xfrm>
          <a:prstGeom prst="roundRect">
            <a:avLst/>
          </a:prstGeom>
          <a:solidFill>
            <a:srgbClr val="00B0F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hlinkClick r:id="rId3" action="ppaction://hlinksldjump"/>
            <a:extLst>
              <a:ext uri="{FF2B5EF4-FFF2-40B4-BE49-F238E27FC236}">
                <a16:creationId xmlns:a16="http://schemas.microsoft.com/office/drawing/2014/main" id="{23F3EF9B-10F5-42A4-AE77-BA0055034A05}"/>
              </a:ext>
            </a:extLst>
          </p:cNvPr>
          <p:cNvSpPr txBox="1"/>
          <p:nvPr/>
        </p:nvSpPr>
        <p:spPr>
          <a:xfrm>
            <a:off x="2574469" y="5997624"/>
            <a:ext cx="1396999" cy="830997"/>
          </a:xfrm>
          <a:prstGeom prst="rect">
            <a:avLst/>
          </a:prstGeom>
          <a:noFill/>
        </p:spPr>
        <p:txBody>
          <a:bodyPr wrap="square" rtlCol="0">
            <a:spAutoFit/>
          </a:bodyPr>
          <a:lstStyle/>
          <a:p>
            <a:pPr algn="ctr"/>
            <a:r>
              <a:rPr lang="en-US" sz="2400" dirty="0">
                <a:solidFill>
                  <a:schemeClr val="bg1"/>
                </a:solidFill>
              </a:rPr>
              <a:t>Realistic</a:t>
            </a:r>
          </a:p>
          <a:p>
            <a:pPr algn="ctr"/>
            <a:r>
              <a:rPr lang="en-US" sz="2400" dirty="0">
                <a:solidFill>
                  <a:schemeClr val="bg1"/>
                </a:solidFill>
              </a:rPr>
              <a:t>Fiction</a:t>
            </a:r>
          </a:p>
        </p:txBody>
      </p:sp>
      <p:sp>
        <p:nvSpPr>
          <p:cNvPr id="14" name="Rectangle: Rounded Corners 13">
            <a:hlinkClick r:id="rId4" action="ppaction://hlinksldjump"/>
            <a:extLst>
              <a:ext uri="{FF2B5EF4-FFF2-40B4-BE49-F238E27FC236}">
                <a16:creationId xmlns:a16="http://schemas.microsoft.com/office/drawing/2014/main" id="{685459B0-967E-47EC-9588-24013982DE54}"/>
              </a:ext>
            </a:extLst>
          </p:cNvPr>
          <p:cNvSpPr/>
          <p:nvPr/>
        </p:nvSpPr>
        <p:spPr>
          <a:xfrm>
            <a:off x="4194625" y="5968006"/>
            <a:ext cx="1600200" cy="889994"/>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hlinkClick r:id="rId4" action="ppaction://hlinksldjump"/>
            <a:extLst>
              <a:ext uri="{FF2B5EF4-FFF2-40B4-BE49-F238E27FC236}">
                <a16:creationId xmlns:a16="http://schemas.microsoft.com/office/drawing/2014/main" id="{C5D9E4F1-88CD-4650-BD58-03E6506C2EB8}"/>
              </a:ext>
            </a:extLst>
          </p:cNvPr>
          <p:cNvSpPr txBox="1"/>
          <p:nvPr/>
        </p:nvSpPr>
        <p:spPr>
          <a:xfrm>
            <a:off x="4296225" y="5997624"/>
            <a:ext cx="1396999" cy="830997"/>
          </a:xfrm>
          <a:prstGeom prst="rect">
            <a:avLst/>
          </a:prstGeom>
          <a:noFill/>
        </p:spPr>
        <p:txBody>
          <a:bodyPr wrap="square" rtlCol="0">
            <a:spAutoFit/>
          </a:bodyPr>
          <a:lstStyle/>
          <a:p>
            <a:pPr algn="ctr"/>
            <a:r>
              <a:rPr lang="en-US" sz="2400" dirty="0">
                <a:solidFill>
                  <a:schemeClr val="bg1"/>
                </a:solidFill>
              </a:rPr>
              <a:t>Science Fiction</a:t>
            </a:r>
          </a:p>
        </p:txBody>
      </p:sp>
      <p:sp>
        <p:nvSpPr>
          <p:cNvPr id="16" name="Rectangle: Rounded Corners 15">
            <a:hlinkClick r:id="rId5" action="ppaction://hlinksldjump"/>
            <a:extLst>
              <a:ext uri="{FF2B5EF4-FFF2-40B4-BE49-F238E27FC236}">
                <a16:creationId xmlns:a16="http://schemas.microsoft.com/office/drawing/2014/main" id="{2572EE48-7F4D-4AA4-89F0-E8F64D1B8DE5}"/>
              </a:ext>
            </a:extLst>
          </p:cNvPr>
          <p:cNvSpPr/>
          <p:nvPr/>
        </p:nvSpPr>
        <p:spPr>
          <a:xfrm>
            <a:off x="5916381" y="5954956"/>
            <a:ext cx="1600200" cy="889994"/>
          </a:xfrm>
          <a:prstGeom prst="roundRect">
            <a:avLst/>
          </a:prstGeom>
          <a:solidFill>
            <a:srgbClr val="C00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hlinkClick r:id="rId5" action="ppaction://hlinksldjump"/>
            <a:extLst>
              <a:ext uri="{FF2B5EF4-FFF2-40B4-BE49-F238E27FC236}">
                <a16:creationId xmlns:a16="http://schemas.microsoft.com/office/drawing/2014/main" id="{F014CD54-A615-4033-AA16-7F439512E1AB}"/>
              </a:ext>
            </a:extLst>
          </p:cNvPr>
          <p:cNvSpPr txBox="1"/>
          <p:nvPr/>
        </p:nvSpPr>
        <p:spPr>
          <a:xfrm>
            <a:off x="6017981" y="6182170"/>
            <a:ext cx="1396999" cy="461665"/>
          </a:xfrm>
          <a:prstGeom prst="rect">
            <a:avLst/>
          </a:prstGeom>
          <a:solidFill>
            <a:srgbClr val="C00000"/>
          </a:solidFill>
        </p:spPr>
        <p:txBody>
          <a:bodyPr wrap="square" rtlCol="0">
            <a:spAutoFit/>
          </a:bodyPr>
          <a:lstStyle/>
          <a:p>
            <a:pPr algn="ctr"/>
            <a:r>
              <a:rPr lang="en-US" sz="2400" dirty="0">
                <a:solidFill>
                  <a:schemeClr val="bg1"/>
                </a:solidFill>
              </a:rPr>
              <a:t>Mystery</a:t>
            </a:r>
          </a:p>
        </p:txBody>
      </p:sp>
      <p:pic>
        <p:nvPicPr>
          <p:cNvPr id="3" name="Picture 2">
            <a:extLst>
              <a:ext uri="{FF2B5EF4-FFF2-40B4-BE49-F238E27FC236}">
                <a16:creationId xmlns:a16="http://schemas.microsoft.com/office/drawing/2014/main" id="{62F247C5-B9EC-42F8-907C-96ED810953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4573" y="0"/>
            <a:ext cx="4567428" cy="6858000"/>
          </a:xfrm>
          <a:prstGeom prst="rect">
            <a:avLst/>
          </a:prstGeom>
        </p:spPr>
      </p:pic>
    </p:spTree>
    <p:extLst>
      <p:ext uri="{BB962C8B-B14F-4D97-AF65-F5344CB8AC3E}">
        <p14:creationId xmlns:p14="http://schemas.microsoft.com/office/powerpoint/2010/main" val="12535718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DDDB8"/>
        </a:solidFill>
        <a:effectLst/>
      </p:bgPr>
    </p:bg>
    <p:spTree>
      <p:nvGrpSpPr>
        <p:cNvPr id="1" name=""/>
        <p:cNvGrpSpPr/>
        <p:nvPr/>
      </p:nvGrpSpPr>
      <p:grpSpPr>
        <a:xfrm>
          <a:off x="0" y="0"/>
          <a:ext cx="0" cy="0"/>
          <a:chOff x="0" y="0"/>
          <a:chExt cx="0" cy="0"/>
        </a:xfrm>
      </p:grpSpPr>
      <p:pic>
        <p:nvPicPr>
          <p:cNvPr id="10" name="Content Placeholder 4">
            <a:extLst>
              <a:ext uri="{FF2B5EF4-FFF2-40B4-BE49-F238E27FC236}">
                <a16:creationId xmlns:a16="http://schemas.microsoft.com/office/drawing/2014/main" id="{DF15759A-FBD1-4D55-BADB-0999E3C452B3}"/>
              </a:ext>
            </a:extLst>
          </p:cNvPr>
          <p:cNvPicPr>
            <a:picLocks noChangeAspect="1"/>
          </p:cNvPicPr>
          <p:nvPr/>
        </p:nvPicPr>
        <p:blipFill rotWithShape="1">
          <a:blip r:embed="rId2">
            <a:extLst>
              <a:ext uri="{28A0092B-C50C-407E-A947-70E740481C1C}">
                <a14:useLocalDpi xmlns:a14="http://schemas.microsoft.com/office/drawing/2010/main" val="0"/>
              </a:ext>
            </a:extLst>
          </a:blip>
          <a:srcRect b="42709"/>
          <a:stretch/>
        </p:blipFill>
        <p:spPr>
          <a:xfrm>
            <a:off x="-231775" y="4795838"/>
            <a:ext cx="3419476" cy="2062162"/>
          </a:xfrm>
          <a:prstGeom prst="rect">
            <a:avLst/>
          </a:prstGeom>
        </p:spPr>
      </p:pic>
      <p:sp>
        <p:nvSpPr>
          <p:cNvPr id="11" name="Speech Bubble: Rectangle with Corners Rounded 10">
            <a:extLst>
              <a:ext uri="{FF2B5EF4-FFF2-40B4-BE49-F238E27FC236}">
                <a16:creationId xmlns:a16="http://schemas.microsoft.com/office/drawing/2014/main" id="{237A8E7B-D350-4EA5-B291-C6B596E0722B}"/>
              </a:ext>
            </a:extLst>
          </p:cNvPr>
          <p:cNvSpPr/>
          <p:nvPr/>
        </p:nvSpPr>
        <p:spPr>
          <a:xfrm>
            <a:off x="2088238" y="211190"/>
            <a:ext cx="4660900" cy="2613653"/>
          </a:xfrm>
          <a:prstGeom prst="wedgeRoundRectCallout">
            <a:avLst>
              <a:gd name="adj1" fmla="val -36854"/>
              <a:gd name="adj2" fmla="val 89890"/>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That’s a great guess, but it’s not the best fit.  While the picture on the cover certainly looks like it could be science fiction, our biggest clue comes from reading the book description.</a:t>
            </a:r>
          </a:p>
          <a:p>
            <a:pPr algn="ctr"/>
            <a:endParaRPr lang="en-US" sz="2000" dirty="0">
              <a:solidFill>
                <a:schemeClr val="tx1"/>
              </a:solidFill>
            </a:endParaRPr>
          </a:p>
          <a:p>
            <a:pPr algn="ctr"/>
            <a:r>
              <a:rPr lang="en-US" sz="2000" dirty="0">
                <a:solidFill>
                  <a:schemeClr val="tx1"/>
                </a:solidFill>
              </a:rPr>
              <a:t>Try again!</a:t>
            </a:r>
          </a:p>
        </p:txBody>
      </p:sp>
      <p:sp>
        <p:nvSpPr>
          <p:cNvPr id="12" name="Rectangle: Rounded Corners 11">
            <a:hlinkClick r:id="rId3" action="ppaction://hlinksldjump"/>
            <a:extLst>
              <a:ext uri="{FF2B5EF4-FFF2-40B4-BE49-F238E27FC236}">
                <a16:creationId xmlns:a16="http://schemas.microsoft.com/office/drawing/2014/main" id="{9B6A36D0-6290-4ADB-AEC6-5F3E73999165}"/>
              </a:ext>
            </a:extLst>
          </p:cNvPr>
          <p:cNvSpPr/>
          <p:nvPr/>
        </p:nvSpPr>
        <p:spPr>
          <a:xfrm>
            <a:off x="2472869" y="5968006"/>
            <a:ext cx="1600200" cy="889994"/>
          </a:xfrm>
          <a:prstGeom prst="roundRect">
            <a:avLst/>
          </a:prstGeom>
          <a:solidFill>
            <a:srgbClr val="00B0F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hlinkClick r:id="rId3" action="ppaction://hlinksldjump"/>
            <a:extLst>
              <a:ext uri="{FF2B5EF4-FFF2-40B4-BE49-F238E27FC236}">
                <a16:creationId xmlns:a16="http://schemas.microsoft.com/office/drawing/2014/main" id="{23F3EF9B-10F5-42A4-AE77-BA0055034A05}"/>
              </a:ext>
            </a:extLst>
          </p:cNvPr>
          <p:cNvSpPr txBox="1"/>
          <p:nvPr/>
        </p:nvSpPr>
        <p:spPr>
          <a:xfrm>
            <a:off x="2574469" y="5997624"/>
            <a:ext cx="1396999" cy="830997"/>
          </a:xfrm>
          <a:prstGeom prst="rect">
            <a:avLst/>
          </a:prstGeom>
          <a:noFill/>
        </p:spPr>
        <p:txBody>
          <a:bodyPr wrap="square" rtlCol="0">
            <a:spAutoFit/>
          </a:bodyPr>
          <a:lstStyle/>
          <a:p>
            <a:pPr algn="ctr"/>
            <a:r>
              <a:rPr lang="en-US" sz="2400" dirty="0">
                <a:solidFill>
                  <a:schemeClr val="bg1"/>
                </a:solidFill>
              </a:rPr>
              <a:t>Realistic</a:t>
            </a:r>
          </a:p>
          <a:p>
            <a:pPr algn="ctr"/>
            <a:r>
              <a:rPr lang="en-US" sz="2400" dirty="0">
                <a:solidFill>
                  <a:schemeClr val="bg1"/>
                </a:solidFill>
              </a:rPr>
              <a:t>Fiction</a:t>
            </a:r>
          </a:p>
        </p:txBody>
      </p:sp>
      <p:sp>
        <p:nvSpPr>
          <p:cNvPr id="14" name="Rectangle: Rounded Corners 13">
            <a:hlinkClick r:id="rId4" action="ppaction://hlinksldjump"/>
            <a:extLst>
              <a:ext uri="{FF2B5EF4-FFF2-40B4-BE49-F238E27FC236}">
                <a16:creationId xmlns:a16="http://schemas.microsoft.com/office/drawing/2014/main" id="{685459B0-967E-47EC-9588-24013982DE54}"/>
              </a:ext>
            </a:extLst>
          </p:cNvPr>
          <p:cNvSpPr/>
          <p:nvPr/>
        </p:nvSpPr>
        <p:spPr>
          <a:xfrm>
            <a:off x="4194625" y="5968006"/>
            <a:ext cx="1600200" cy="889994"/>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hlinkClick r:id="rId4" action="ppaction://hlinksldjump"/>
            <a:extLst>
              <a:ext uri="{FF2B5EF4-FFF2-40B4-BE49-F238E27FC236}">
                <a16:creationId xmlns:a16="http://schemas.microsoft.com/office/drawing/2014/main" id="{C5D9E4F1-88CD-4650-BD58-03E6506C2EB8}"/>
              </a:ext>
            </a:extLst>
          </p:cNvPr>
          <p:cNvSpPr txBox="1"/>
          <p:nvPr/>
        </p:nvSpPr>
        <p:spPr>
          <a:xfrm>
            <a:off x="4296225" y="5997624"/>
            <a:ext cx="1396999" cy="830997"/>
          </a:xfrm>
          <a:prstGeom prst="rect">
            <a:avLst/>
          </a:prstGeom>
          <a:noFill/>
        </p:spPr>
        <p:txBody>
          <a:bodyPr wrap="square" rtlCol="0">
            <a:spAutoFit/>
          </a:bodyPr>
          <a:lstStyle/>
          <a:p>
            <a:pPr algn="ctr"/>
            <a:r>
              <a:rPr lang="en-US" sz="2400" dirty="0">
                <a:solidFill>
                  <a:schemeClr val="bg1"/>
                </a:solidFill>
              </a:rPr>
              <a:t>Science Fiction</a:t>
            </a:r>
          </a:p>
        </p:txBody>
      </p:sp>
      <p:sp>
        <p:nvSpPr>
          <p:cNvPr id="16" name="Rectangle: Rounded Corners 15">
            <a:hlinkClick r:id="rId5" action="ppaction://hlinksldjump"/>
            <a:extLst>
              <a:ext uri="{FF2B5EF4-FFF2-40B4-BE49-F238E27FC236}">
                <a16:creationId xmlns:a16="http://schemas.microsoft.com/office/drawing/2014/main" id="{2572EE48-7F4D-4AA4-89F0-E8F64D1B8DE5}"/>
              </a:ext>
            </a:extLst>
          </p:cNvPr>
          <p:cNvSpPr/>
          <p:nvPr/>
        </p:nvSpPr>
        <p:spPr>
          <a:xfrm>
            <a:off x="5916381" y="5954956"/>
            <a:ext cx="1600200" cy="889994"/>
          </a:xfrm>
          <a:prstGeom prst="roundRect">
            <a:avLst/>
          </a:prstGeom>
          <a:solidFill>
            <a:srgbClr val="C00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hlinkClick r:id="rId5" action="ppaction://hlinksldjump"/>
            <a:extLst>
              <a:ext uri="{FF2B5EF4-FFF2-40B4-BE49-F238E27FC236}">
                <a16:creationId xmlns:a16="http://schemas.microsoft.com/office/drawing/2014/main" id="{F014CD54-A615-4033-AA16-7F439512E1AB}"/>
              </a:ext>
            </a:extLst>
          </p:cNvPr>
          <p:cNvSpPr txBox="1"/>
          <p:nvPr/>
        </p:nvSpPr>
        <p:spPr>
          <a:xfrm>
            <a:off x="6017981" y="6182170"/>
            <a:ext cx="1396999" cy="461665"/>
          </a:xfrm>
          <a:prstGeom prst="rect">
            <a:avLst/>
          </a:prstGeom>
          <a:solidFill>
            <a:srgbClr val="C00000"/>
          </a:solidFill>
        </p:spPr>
        <p:txBody>
          <a:bodyPr wrap="square" rtlCol="0">
            <a:spAutoFit/>
          </a:bodyPr>
          <a:lstStyle/>
          <a:p>
            <a:pPr algn="ctr"/>
            <a:r>
              <a:rPr lang="en-US" sz="2400" dirty="0">
                <a:solidFill>
                  <a:schemeClr val="bg1"/>
                </a:solidFill>
              </a:rPr>
              <a:t>Mystery</a:t>
            </a:r>
          </a:p>
        </p:txBody>
      </p:sp>
      <p:pic>
        <p:nvPicPr>
          <p:cNvPr id="3" name="Picture 2">
            <a:extLst>
              <a:ext uri="{FF2B5EF4-FFF2-40B4-BE49-F238E27FC236}">
                <a16:creationId xmlns:a16="http://schemas.microsoft.com/office/drawing/2014/main" id="{62F247C5-B9EC-42F8-907C-96ED810953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4573" y="0"/>
            <a:ext cx="4567428" cy="6858000"/>
          </a:xfrm>
          <a:prstGeom prst="rect">
            <a:avLst/>
          </a:prstGeom>
        </p:spPr>
      </p:pic>
      <p:sp>
        <p:nvSpPr>
          <p:cNvPr id="18" name="Rectangle: Rounded Corners 17">
            <a:extLst>
              <a:ext uri="{FF2B5EF4-FFF2-40B4-BE49-F238E27FC236}">
                <a16:creationId xmlns:a16="http://schemas.microsoft.com/office/drawing/2014/main" id="{07FD6A13-0050-4359-BE0A-CBC45AD7D668}"/>
              </a:ext>
            </a:extLst>
          </p:cNvPr>
          <p:cNvSpPr/>
          <p:nvPr/>
        </p:nvSpPr>
        <p:spPr>
          <a:xfrm>
            <a:off x="4073069" y="2920346"/>
            <a:ext cx="1721756" cy="671940"/>
          </a:xfrm>
          <a:prstGeom prst="roundRect">
            <a:avLst/>
          </a:prstGeom>
          <a:solidFill>
            <a:schemeClr val="accent4"/>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hlinkClick r:id="rId7" action="ppaction://hlinksldjump"/>
            <a:extLst>
              <a:ext uri="{FF2B5EF4-FFF2-40B4-BE49-F238E27FC236}">
                <a16:creationId xmlns:a16="http://schemas.microsoft.com/office/drawing/2014/main" id="{F25D7796-BA43-4F3A-B0D3-C844577C6122}"/>
              </a:ext>
            </a:extLst>
          </p:cNvPr>
          <p:cNvSpPr txBox="1"/>
          <p:nvPr/>
        </p:nvSpPr>
        <p:spPr>
          <a:xfrm>
            <a:off x="4073070" y="2929626"/>
            <a:ext cx="1721756" cy="646331"/>
          </a:xfrm>
          <a:prstGeom prst="rect">
            <a:avLst/>
          </a:prstGeom>
          <a:noFill/>
        </p:spPr>
        <p:txBody>
          <a:bodyPr wrap="square" rtlCol="0">
            <a:spAutoFit/>
          </a:bodyPr>
          <a:lstStyle/>
          <a:p>
            <a:pPr algn="ctr"/>
            <a:r>
              <a:rPr lang="en-US" dirty="0"/>
              <a:t>Re-read the description</a:t>
            </a:r>
          </a:p>
        </p:txBody>
      </p:sp>
    </p:spTree>
    <p:extLst>
      <p:ext uri="{BB962C8B-B14F-4D97-AF65-F5344CB8AC3E}">
        <p14:creationId xmlns:p14="http://schemas.microsoft.com/office/powerpoint/2010/main" val="2453859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1706</TotalTime>
  <Words>1477</Words>
  <Application>Microsoft Office PowerPoint</Application>
  <PresentationFormat>Widescreen</PresentationFormat>
  <Paragraphs>175</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Bookman Old Style</vt:lpstr>
      <vt:lpstr>Calibri</vt:lpstr>
      <vt:lpstr>Calibri Light</vt:lpstr>
      <vt:lpstr>Office Theme</vt:lpstr>
      <vt:lpstr>PowerPoint Presentation</vt:lpstr>
      <vt:lpstr>…………………………………………………………………………………………………………………………………………</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WHES-Teacher</dc:creator>
  <cp:lastModifiedBy>WHES-Teacher</cp:lastModifiedBy>
  <cp:revision>35</cp:revision>
  <dcterms:created xsi:type="dcterms:W3CDTF">2017-09-20T17:20:19Z</dcterms:created>
  <dcterms:modified xsi:type="dcterms:W3CDTF">2017-09-25T13:06:20Z</dcterms:modified>
</cp:coreProperties>
</file>